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11"/>
  </p:notesMasterIdLst>
  <p:sldIdLst>
    <p:sldId id="264" r:id="rId2"/>
    <p:sldId id="257" r:id="rId3"/>
    <p:sldId id="265" r:id="rId4"/>
    <p:sldId id="262" r:id="rId5"/>
    <p:sldId id="263" r:id="rId6"/>
    <p:sldId id="267" r:id="rId7"/>
    <p:sldId id="258" r:id="rId8"/>
    <p:sldId id="266"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6" d="100"/>
          <a:sy n="76" d="100"/>
        </p:scale>
        <p:origin x="9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D8F68-80B0-486C-9E2E-66EC23B1A86E}"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IN"/>
        </a:p>
      </dgm:t>
    </dgm:pt>
    <dgm:pt modelId="{D2DBD44D-BC07-40B2-B40C-A4FA3D6CF05F}">
      <dgm:prSet/>
      <dgm:spPr/>
      <dgm:t>
        <a:bodyPr/>
        <a:lstStyle/>
        <a:p>
          <a:r>
            <a:rPr lang="en-IN" b="1" i="0" u="sng" dirty="0"/>
            <a:t>Visual-Based Navigation: Visual perception technique for autonomous systems.</a:t>
          </a:r>
          <a:br>
            <a:rPr lang="en-IN" b="0" i="0" dirty="0"/>
          </a:br>
          <a:endParaRPr lang="en-IN" dirty="0"/>
        </a:p>
      </dgm:t>
    </dgm:pt>
    <dgm:pt modelId="{E8E7502D-3885-4798-A35E-0B05BF1B0A8C}" type="parTrans" cxnId="{E67C7ABF-D846-450B-9D5E-C272D7158AE9}">
      <dgm:prSet/>
      <dgm:spPr/>
      <dgm:t>
        <a:bodyPr/>
        <a:lstStyle/>
        <a:p>
          <a:endParaRPr lang="en-IN"/>
        </a:p>
      </dgm:t>
    </dgm:pt>
    <dgm:pt modelId="{EA043C42-65BA-405E-AE2D-8E7D4E937F2D}" type="sibTrans" cxnId="{E67C7ABF-D846-450B-9D5E-C272D7158AE9}">
      <dgm:prSet/>
      <dgm:spPr/>
      <dgm:t>
        <a:bodyPr/>
        <a:lstStyle/>
        <a:p>
          <a:endParaRPr lang="en-IN"/>
        </a:p>
      </dgm:t>
    </dgm:pt>
    <dgm:pt modelId="{F7A46B30-1FB6-4E08-AC07-7FF50F2697F0}" type="pres">
      <dgm:prSet presAssocID="{192D8F68-80B0-486C-9E2E-66EC23B1A86E}" presName="Name0" presStyleCnt="0">
        <dgm:presLayoutVars>
          <dgm:chMax val="7"/>
          <dgm:dir/>
          <dgm:animLvl val="lvl"/>
          <dgm:resizeHandles val="exact"/>
        </dgm:presLayoutVars>
      </dgm:prSet>
      <dgm:spPr/>
    </dgm:pt>
    <dgm:pt modelId="{DCECF835-0C6F-4119-BDB4-C79BD0A4E3B0}" type="pres">
      <dgm:prSet presAssocID="{D2DBD44D-BC07-40B2-B40C-A4FA3D6CF05F}" presName="circle1" presStyleLbl="node1" presStyleIdx="0" presStyleCnt="1"/>
      <dgm:spPr/>
    </dgm:pt>
    <dgm:pt modelId="{1B06225B-FEF3-461A-A195-65586DB2F432}" type="pres">
      <dgm:prSet presAssocID="{D2DBD44D-BC07-40B2-B40C-A4FA3D6CF05F}" presName="space" presStyleCnt="0"/>
      <dgm:spPr/>
    </dgm:pt>
    <dgm:pt modelId="{2164A9AA-267B-454B-B794-488BC6309DD8}" type="pres">
      <dgm:prSet presAssocID="{D2DBD44D-BC07-40B2-B40C-A4FA3D6CF05F}" presName="rect1" presStyleLbl="alignAcc1" presStyleIdx="0" presStyleCnt="1" custLinFactNeighborX="4283" custLinFactNeighborY="7980"/>
      <dgm:spPr/>
    </dgm:pt>
    <dgm:pt modelId="{C4EEE422-B052-4235-BBC2-2BB387C7D360}" type="pres">
      <dgm:prSet presAssocID="{D2DBD44D-BC07-40B2-B40C-A4FA3D6CF05F}" presName="rect1ParTxNoCh" presStyleLbl="alignAcc1" presStyleIdx="0" presStyleCnt="1">
        <dgm:presLayoutVars>
          <dgm:chMax val="1"/>
          <dgm:bulletEnabled val="1"/>
        </dgm:presLayoutVars>
      </dgm:prSet>
      <dgm:spPr/>
    </dgm:pt>
  </dgm:ptLst>
  <dgm:cxnLst>
    <dgm:cxn modelId="{0769F53A-7EDE-465C-8FD4-C97E79ED6D6A}" type="presOf" srcId="{192D8F68-80B0-486C-9E2E-66EC23B1A86E}" destId="{F7A46B30-1FB6-4E08-AC07-7FF50F2697F0}" srcOrd="0" destOrd="0" presId="urn:microsoft.com/office/officeart/2005/8/layout/target3"/>
    <dgm:cxn modelId="{3A0D387D-9856-4587-938D-0F74CA16CD80}" type="presOf" srcId="{D2DBD44D-BC07-40B2-B40C-A4FA3D6CF05F}" destId="{2164A9AA-267B-454B-B794-488BC6309DD8}" srcOrd="0" destOrd="0" presId="urn:microsoft.com/office/officeart/2005/8/layout/target3"/>
    <dgm:cxn modelId="{4EF7B8A8-6695-42A5-85FD-271B2B956B38}" type="presOf" srcId="{D2DBD44D-BC07-40B2-B40C-A4FA3D6CF05F}" destId="{C4EEE422-B052-4235-BBC2-2BB387C7D360}" srcOrd="1" destOrd="0" presId="urn:microsoft.com/office/officeart/2005/8/layout/target3"/>
    <dgm:cxn modelId="{E67C7ABF-D846-450B-9D5E-C272D7158AE9}" srcId="{192D8F68-80B0-486C-9E2E-66EC23B1A86E}" destId="{D2DBD44D-BC07-40B2-B40C-A4FA3D6CF05F}" srcOrd="0" destOrd="0" parTransId="{E8E7502D-3885-4798-A35E-0B05BF1B0A8C}" sibTransId="{EA043C42-65BA-405E-AE2D-8E7D4E937F2D}"/>
    <dgm:cxn modelId="{077C35BB-03B7-4D1E-85C1-B419A6D0C55B}" type="presParOf" srcId="{F7A46B30-1FB6-4E08-AC07-7FF50F2697F0}" destId="{DCECF835-0C6F-4119-BDB4-C79BD0A4E3B0}" srcOrd="0" destOrd="0" presId="urn:microsoft.com/office/officeart/2005/8/layout/target3"/>
    <dgm:cxn modelId="{BD279467-E54F-4ACC-A3D2-4CC465EA5C19}" type="presParOf" srcId="{F7A46B30-1FB6-4E08-AC07-7FF50F2697F0}" destId="{1B06225B-FEF3-461A-A195-65586DB2F432}" srcOrd="1" destOrd="0" presId="urn:microsoft.com/office/officeart/2005/8/layout/target3"/>
    <dgm:cxn modelId="{9CD6BF7A-EF58-4E98-A119-3C7650426651}" type="presParOf" srcId="{F7A46B30-1FB6-4E08-AC07-7FF50F2697F0}" destId="{2164A9AA-267B-454B-B794-488BC6309DD8}" srcOrd="2" destOrd="0" presId="urn:microsoft.com/office/officeart/2005/8/layout/target3"/>
    <dgm:cxn modelId="{37B8DE17-BEAC-43BB-8CDE-44A6540A0861}" type="presParOf" srcId="{F7A46B30-1FB6-4E08-AC07-7FF50F2697F0}" destId="{C4EEE422-B052-4235-BBC2-2BB387C7D360}"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5EEBDD-E2DD-40D7-952D-99448CE5B7C3}"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442E26EC-A255-49BA-ABF3-22B492EAC1BB}">
      <dgm:prSet/>
      <dgm:spPr/>
      <dgm:t>
        <a:bodyPr/>
        <a:lstStyle/>
        <a:p>
          <a:r>
            <a:rPr lang="en-IN" b="1" i="0" dirty="0"/>
            <a:t>Members:-</a:t>
          </a:r>
          <a:endParaRPr lang="en-IN" dirty="0"/>
        </a:p>
      </dgm:t>
    </dgm:pt>
    <dgm:pt modelId="{A876EE34-9213-4183-B198-B70C267C68F1}" type="parTrans" cxnId="{879BA7FB-8EE1-4CCB-9E05-528D68E3F85C}">
      <dgm:prSet/>
      <dgm:spPr/>
      <dgm:t>
        <a:bodyPr/>
        <a:lstStyle/>
        <a:p>
          <a:endParaRPr lang="en-IN"/>
        </a:p>
      </dgm:t>
    </dgm:pt>
    <dgm:pt modelId="{49E4D167-2920-41CD-B450-C8C536B24C1B}" type="sibTrans" cxnId="{879BA7FB-8EE1-4CCB-9E05-528D68E3F85C}">
      <dgm:prSet/>
      <dgm:spPr/>
      <dgm:t>
        <a:bodyPr/>
        <a:lstStyle/>
        <a:p>
          <a:endParaRPr lang="en-IN"/>
        </a:p>
      </dgm:t>
    </dgm:pt>
    <dgm:pt modelId="{1C6F5E82-F7AC-478C-9CF1-8BCB79880353}">
      <dgm:prSet/>
      <dgm:spPr/>
      <dgm:t>
        <a:bodyPr/>
        <a:lstStyle/>
        <a:p>
          <a:r>
            <a:rPr lang="en-IN" b="1" i="0" dirty="0" err="1"/>
            <a:t>Swadha</a:t>
          </a:r>
          <a:r>
            <a:rPr lang="en-IN" b="1" i="0" dirty="0"/>
            <a:t> Swaroop(112201009)</a:t>
          </a:r>
        </a:p>
        <a:p>
          <a:r>
            <a:rPr lang="en-IN" b="1" i="0" dirty="0"/>
            <a:t>Mausumi Bhuyan(122201001)</a:t>
          </a:r>
          <a:endParaRPr lang="en-IN" b="1" dirty="0"/>
        </a:p>
      </dgm:t>
    </dgm:pt>
    <dgm:pt modelId="{FC0AD691-8DCE-4CA2-9A93-63275835A79E}" type="parTrans" cxnId="{01D544A2-189D-4C73-8A76-7C2FE48F8D53}">
      <dgm:prSet/>
      <dgm:spPr/>
      <dgm:t>
        <a:bodyPr/>
        <a:lstStyle/>
        <a:p>
          <a:endParaRPr lang="en-IN"/>
        </a:p>
      </dgm:t>
    </dgm:pt>
    <dgm:pt modelId="{FB47D1B1-0B0A-4911-9A4E-5BFF8FD829EE}" type="sibTrans" cxnId="{01D544A2-189D-4C73-8A76-7C2FE48F8D53}">
      <dgm:prSet/>
      <dgm:spPr/>
      <dgm:t>
        <a:bodyPr/>
        <a:lstStyle/>
        <a:p>
          <a:endParaRPr lang="en-IN"/>
        </a:p>
      </dgm:t>
    </dgm:pt>
    <dgm:pt modelId="{C66A5020-076C-49D0-AD36-5FAD9273E7CD}">
      <dgm:prSet/>
      <dgm:spPr/>
      <dgm:t>
        <a:bodyPr/>
        <a:lstStyle/>
        <a:p>
          <a:r>
            <a:rPr lang="en-IN" b="1" i="0" dirty="0"/>
            <a:t>Mentor: -</a:t>
          </a:r>
          <a:endParaRPr lang="en-IN" dirty="0"/>
        </a:p>
      </dgm:t>
    </dgm:pt>
    <dgm:pt modelId="{8A70443A-1FAD-4997-9DB9-B6D6B33515B0}" type="parTrans" cxnId="{796546B0-50E2-4AE6-9F39-54A6513DB966}">
      <dgm:prSet/>
      <dgm:spPr/>
      <dgm:t>
        <a:bodyPr/>
        <a:lstStyle/>
        <a:p>
          <a:endParaRPr lang="en-IN"/>
        </a:p>
      </dgm:t>
    </dgm:pt>
    <dgm:pt modelId="{3778F12E-4003-44CB-B374-CABDB43C03B0}" type="sibTrans" cxnId="{796546B0-50E2-4AE6-9F39-54A6513DB966}">
      <dgm:prSet/>
      <dgm:spPr/>
      <dgm:t>
        <a:bodyPr/>
        <a:lstStyle/>
        <a:p>
          <a:endParaRPr lang="en-IN"/>
        </a:p>
      </dgm:t>
    </dgm:pt>
    <dgm:pt modelId="{65CE5EAD-6F8C-4C78-A454-7D71E0DEC36A}">
      <dgm:prSet/>
      <dgm:spPr/>
      <dgm:t>
        <a:bodyPr/>
        <a:lstStyle/>
        <a:p>
          <a:r>
            <a:rPr lang="en-IN" b="1" i="0" dirty="0"/>
            <a:t>Dr. </a:t>
          </a:r>
          <a:r>
            <a:rPr lang="en-IN" b="1" i="0" dirty="0" err="1"/>
            <a:t>Shaikshavali</a:t>
          </a:r>
          <a:r>
            <a:rPr lang="en-IN" b="1" i="0" dirty="0"/>
            <a:t> </a:t>
          </a:r>
          <a:r>
            <a:rPr lang="en-IN" b="1" i="0" dirty="0" err="1"/>
            <a:t>chitraganti</a:t>
          </a:r>
          <a:endParaRPr lang="en-IN" b="1" dirty="0"/>
        </a:p>
      </dgm:t>
    </dgm:pt>
    <dgm:pt modelId="{C009AF27-D1A5-4462-874F-055284EE1227}" type="parTrans" cxnId="{D063FCA6-B779-4DB9-BF27-D028428D498B}">
      <dgm:prSet/>
      <dgm:spPr/>
      <dgm:t>
        <a:bodyPr/>
        <a:lstStyle/>
        <a:p>
          <a:endParaRPr lang="en-IN"/>
        </a:p>
      </dgm:t>
    </dgm:pt>
    <dgm:pt modelId="{4C7CE8AE-5888-4ED0-802B-26518CA5CC90}" type="sibTrans" cxnId="{D063FCA6-B779-4DB9-BF27-D028428D498B}">
      <dgm:prSet/>
      <dgm:spPr/>
      <dgm:t>
        <a:bodyPr/>
        <a:lstStyle/>
        <a:p>
          <a:endParaRPr lang="en-IN"/>
        </a:p>
      </dgm:t>
    </dgm:pt>
    <dgm:pt modelId="{073A0D13-9E54-415F-BEDD-7748C2153B7A}" type="pres">
      <dgm:prSet presAssocID="{775EEBDD-E2DD-40D7-952D-99448CE5B7C3}" presName="matrix" presStyleCnt="0">
        <dgm:presLayoutVars>
          <dgm:chMax val="1"/>
          <dgm:dir/>
          <dgm:resizeHandles val="exact"/>
        </dgm:presLayoutVars>
      </dgm:prSet>
      <dgm:spPr/>
    </dgm:pt>
    <dgm:pt modelId="{971DAD46-1E9D-40FA-8595-702E7A543553}" type="pres">
      <dgm:prSet presAssocID="{775EEBDD-E2DD-40D7-952D-99448CE5B7C3}" presName="diamond" presStyleLbl="bgShp" presStyleIdx="0" presStyleCnt="1" custScaleY="47609" custLinFactNeighborX="-48826" custLinFactNeighborY="-9390"/>
      <dgm:spPr/>
    </dgm:pt>
    <dgm:pt modelId="{8AF2F817-AD77-47BB-9EC1-8A6C153A026F}" type="pres">
      <dgm:prSet presAssocID="{775EEBDD-E2DD-40D7-952D-99448CE5B7C3}" presName="quad1" presStyleLbl="node1" presStyleIdx="0" presStyleCnt="4" custLinFactNeighborX="-63199" custLinFactNeighborY="-21951">
        <dgm:presLayoutVars>
          <dgm:chMax val="0"/>
          <dgm:chPref val="0"/>
          <dgm:bulletEnabled val="1"/>
        </dgm:presLayoutVars>
      </dgm:prSet>
      <dgm:spPr/>
    </dgm:pt>
    <dgm:pt modelId="{6BCBA656-0B61-4676-910C-40B91CC81B24}" type="pres">
      <dgm:prSet presAssocID="{775EEBDD-E2DD-40D7-952D-99448CE5B7C3}" presName="quad2" presStyleLbl="node1" presStyleIdx="1" presStyleCnt="4" custScaleX="242615" custLinFactNeighborX="602" custLinFactNeighborY="-21067">
        <dgm:presLayoutVars>
          <dgm:chMax val="0"/>
          <dgm:chPref val="0"/>
          <dgm:bulletEnabled val="1"/>
        </dgm:presLayoutVars>
      </dgm:prSet>
      <dgm:spPr/>
    </dgm:pt>
    <dgm:pt modelId="{429B7328-CD74-40F0-B93A-39217ACA7E4C}" type="pres">
      <dgm:prSet presAssocID="{775EEBDD-E2DD-40D7-952D-99448CE5B7C3}" presName="quad3" presStyleLbl="node1" presStyleIdx="2" presStyleCnt="4" custLinFactNeighborX="-65608" custLinFactNeighborY="-29972">
        <dgm:presLayoutVars>
          <dgm:chMax val="0"/>
          <dgm:chPref val="0"/>
          <dgm:bulletEnabled val="1"/>
        </dgm:presLayoutVars>
      </dgm:prSet>
      <dgm:spPr/>
    </dgm:pt>
    <dgm:pt modelId="{9BAA4293-82D1-49F8-ACBF-224465345293}" type="pres">
      <dgm:prSet presAssocID="{775EEBDD-E2DD-40D7-952D-99448CE5B7C3}" presName="quad4" presStyleLbl="node1" presStyleIdx="3" presStyleCnt="4" custScaleX="242615" custLinFactNeighborX="-602" custLinFactNeighborY="-29370">
        <dgm:presLayoutVars>
          <dgm:chMax val="0"/>
          <dgm:chPref val="0"/>
          <dgm:bulletEnabled val="1"/>
        </dgm:presLayoutVars>
      </dgm:prSet>
      <dgm:spPr/>
    </dgm:pt>
  </dgm:ptLst>
  <dgm:cxnLst>
    <dgm:cxn modelId="{98BD553A-78C0-4FDF-8BF1-3B228EC903B8}" type="presOf" srcId="{65CE5EAD-6F8C-4C78-A454-7D71E0DEC36A}" destId="{9BAA4293-82D1-49F8-ACBF-224465345293}" srcOrd="0" destOrd="0" presId="urn:microsoft.com/office/officeart/2005/8/layout/matrix3"/>
    <dgm:cxn modelId="{4CF5CD64-E94F-4B28-8150-84A88A575A91}" type="presOf" srcId="{442E26EC-A255-49BA-ABF3-22B492EAC1BB}" destId="{8AF2F817-AD77-47BB-9EC1-8A6C153A026F}" srcOrd="0" destOrd="0" presId="urn:microsoft.com/office/officeart/2005/8/layout/matrix3"/>
    <dgm:cxn modelId="{023BB175-99E4-429F-99BF-60D576295AA7}" type="presOf" srcId="{C66A5020-076C-49D0-AD36-5FAD9273E7CD}" destId="{429B7328-CD74-40F0-B93A-39217ACA7E4C}" srcOrd="0" destOrd="0" presId="urn:microsoft.com/office/officeart/2005/8/layout/matrix3"/>
    <dgm:cxn modelId="{081C71A1-D7F1-4C4C-A9FA-E7F4F7E6F949}" type="presOf" srcId="{775EEBDD-E2DD-40D7-952D-99448CE5B7C3}" destId="{073A0D13-9E54-415F-BEDD-7748C2153B7A}" srcOrd="0" destOrd="0" presId="urn:microsoft.com/office/officeart/2005/8/layout/matrix3"/>
    <dgm:cxn modelId="{01D544A2-189D-4C73-8A76-7C2FE48F8D53}" srcId="{775EEBDD-E2DD-40D7-952D-99448CE5B7C3}" destId="{1C6F5E82-F7AC-478C-9CF1-8BCB79880353}" srcOrd="1" destOrd="0" parTransId="{FC0AD691-8DCE-4CA2-9A93-63275835A79E}" sibTransId="{FB47D1B1-0B0A-4911-9A4E-5BFF8FD829EE}"/>
    <dgm:cxn modelId="{D063FCA6-B779-4DB9-BF27-D028428D498B}" srcId="{775EEBDD-E2DD-40D7-952D-99448CE5B7C3}" destId="{65CE5EAD-6F8C-4C78-A454-7D71E0DEC36A}" srcOrd="3" destOrd="0" parTransId="{C009AF27-D1A5-4462-874F-055284EE1227}" sibTransId="{4C7CE8AE-5888-4ED0-802B-26518CA5CC90}"/>
    <dgm:cxn modelId="{796546B0-50E2-4AE6-9F39-54A6513DB966}" srcId="{775EEBDD-E2DD-40D7-952D-99448CE5B7C3}" destId="{C66A5020-076C-49D0-AD36-5FAD9273E7CD}" srcOrd="2" destOrd="0" parTransId="{8A70443A-1FAD-4997-9DB9-B6D6B33515B0}" sibTransId="{3778F12E-4003-44CB-B374-CABDB43C03B0}"/>
    <dgm:cxn modelId="{730C81E9-9597-491F-B50F-FFF406F0164E}" type="presOf" srcId="{1C6F5E82-F7AC-478C-9CF1-8BCB79880353}" destId="{6BCBA656-0B61-4676-910C-40B91CC81B24}" srcOrd="0" destOrd="0" presId="urn:microsoft.com/office/officeart/2005/8/layout/matrix3"/>
    <dgm:cxn modelId="{879BA7FB-8EE1-4CCB-9E05-528D68E3F85C}" srcId="{775EEBDD-E2DD-40D7-952D-99448CE5B7C3}" destId="{442E26EC-A255-49BA-ABF3-22B492EAC1BB}" srcOrd="0" destOrd="0" parTransId="{A876EE34-9213-4183-B198-B70C267C68F1}" sibTransId="{49E4D167-2920-41CD-B450-C8C536B24C1B}"/>
    <dgm:cxn modelId="{2FD8E48E-9D63-4ED7-87AC-1FB194A985D2}" type="presParOf" srcId="{073A0D13-9E54-415F-BEDD-7748C2153B7A}" destId="{971DAD46-1E9D-40FA-8595-702E7A543553}" srcOrd="0" destOrd="0" presId="urn:microsoft.com/office/officeart/2005/8/layout/matrix3"/>
    <dgm:cxn modelId="{99763F29-2FC9-4FE1-B98B-4836B21AC8C9}" type="presParOf" srcId="{073A0D13-9E54-415F-BEDD-7748C2153B7A}" destId="{8AF2F817-AD77-47BB-9EC1-8A6C153A026F}" srcOrd="1" destOrd="0" presId="urn:microsoft.com/office/officeart/2005/8/layout/matrix3"/>
    <dgm:cxn modelId="{88AF3882-DB1A-43BE-9C63-CE1FE9D30017}" type="presParOf" srcId="{073A0D13-9E54-415F-BEDD-7748C2153B7A}" destId="{6BCBA656-0B61-4676-910C-40B91CC81B24}" srcOrd="2" destOrd="0" presId="urn:microsoft.com/office/officeart/2005/8/layout/matrix3"/>
    <dgm:cxn modelId="{7CD5C4BD-F5CF-4839-BE4C-0B91A209279B}" type="presParOf" srcId="{073A0D13-9E54-415F-BEDD-7748C2153B7A}" destId="{429B7328-CD74-40F0-B93A-39217ACA7E4C}" srcOrd="3" destOrd="0" presId="urn:microsoft.com/office/officeart/2005/8/layout/matrix3"/>
    <dgm:cxn modelId="{A8502CA0-1F4A-46E2-9B95-089BE90509B1}" type="presParOf" srcId="{073A0D13-9E54-415F-BEDD-7748C2153B7A}" destId="{9BAA4293-82D1-49F8-ACBF-224465345293}"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3EA522-D8AA-4F51-A4AF-A49F472552B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0F141E38-6BF6-4386-B27A-20C6AFB13B8A}">
      <dgm:prSet/>
      <dgm:spPr/>
      <dgm:t>
        <a:bodyPr/>
        <a:lstStyle/>
        <a:p>
          <a:r>
            <a:rPr lang="en-IN" b="1" i="0" u="sng" dirty="0"/>
            <a:t>Visual-Based Navigation: Visual perception technique for autonomous systems.</a:t>
          </a:r>
          <a:endParaRPr lang="en-IN" dirty="0"/>
        </a:p>
      </dgm:t>
    </dgm:pt>
    <dgm:pt modelId="{DB1E9D14-2D04-43F3-9E14-87A316F830BD}" type="parTrans" cxnId="{B03D966D-904A-483A-B802-ED0591B7E07D}">
      <dgm:prSet/>
      <dgm:spPr/>
      <dgm:t>
        <a:bodyPr/>
        <a:lstStyle/>
        <a:p>
          <a:endParaRPr lang="en-IN"/>
        </a:p>
      </dgm:t>
    </dgm:pt>
    <dgm:pt modelId="{68807E31-63CB-4C69-B278-5E43DC565D2B}" type="sibTrans" cxnId="{B03D966D-904A-483A-B802-ED0591B7E07D}">
      <dgm:prSet/>
      <dgm:spPr/>
      <dgm:t>
        <a:bodyPr/>
        <a:lstStyle/>
        <a:p>
          <a:endParaRPr lang="en-IN"/>
        </a:p>
      </dgm:t>
    </dgm:pt>
    <dgm:pt modelId="{3602520C-95AA-4524-95D2-E72A82AB7BDE}" type="pres">
      <dgm:prSet presAssocID="{8C3EA522-D8AA-4F51-A4AF-A49F472552BA}" presName="Name0" presStyleCnt="0">
        <dgm:presLayoutVars>
          <dgm:dir/>
          <dgm:animLvl val="lvl"/>
          <dgm:resizeHandles val="exact"/>
        </dgm:presLayoutVars>
      </dgm:prSet>
      <dgm:spPr/>
    </dgm:pt>
    <dgm:pt modelId="{0E5C15AF-7B02-40F2-A758-F5200DA480E4}" type="pres">
      <dgm:prSet presAssocID="{0F141E38-6BF6-4386-B27A-20C6AFB13B8A}" presName="linNode" presStyleCnt="0"/>
      <dgm:spPr/>
    </dgm:pt>
    <dgm:pt modelId="{C1280FC3-B52C-403C-B214-EFC8642B844D}" type="pres">
      <dgm:prSet presAssocID="{0F141E38-6BF6-4386-B27A-20C6AFB13B8A}" presName="parentText" presStyleLbl="node1" presStyleIdx="0" presStyleCnt="1" custScaleX="257870">
        <dgm:presLayoutVars>
          <dgm:chMax val="1"/>
          <dgm:bulletEnabled val="1"/>
        </dgm:presLayoutVars>
      </dgm:prSet>
      <dgm:spPr/>
    </dgm:pt>
  </dgm:ptLst>
  <dgm:cxnLst>
    <dgm:cxn modelId="{5EE6442D-FB40-44D0-A8B8-2A10BBCEFA97}" type="presOf" srcId="{8C3EA522-D8AA-4F51-A4AF-A49F472552BA}" destId="{3602520C-95AA-4524-95D2-E72A82AB7BDE}" srcOrd="0" destOrd="0" presId="urn:microsoft.com/office/officeart/2005/8/layout/vList5"/>
    <dgm:cxn modelId="{B03D966D-904A-483A-B802-ED0591B7E07D}" srcId="{8C3EA522-D8AA-4F51-A4AF-A49F472552BA}" destId="{0F141E38-6BF6-4386-B27A-20C6AFB13B8A}" srcOrd="0" destOrd="0" parTransId="{DB1E9D14-2D04-43F3-9E14-87A316F830BD}" sibTransId="{68807E31-63CB-4C69-B278-5E43DC565D2B}"/>
    <dgm:cxn modelId="{FECB3997-63E5-4C39-99CC-BA778F47138C}" type="presOf" srcId="{0F141E38-6BF6-4386-B27A-20C6AFB13B8A}" destId="{C1280FC3-B52C-403C-B214-EFC8642B844D}" srcOrd="0" destOrd="0" presId="urn:microsoft.com/office/officeart/2005/8/layout/vList5"/>
    <dgm:cxn modelId="{D7A52FD7-0512-4C13-AB9B-D1E980C446D7}" type="presParOf" srcId="{3602520C-95AA-4524-95D2-E72A82AB7BDE}" destId="{0E5C15AF-7B02-40F2-A758-F5200DA480E4}" srcOrd="0" destOrd="0" presId="urn:microsoft.com/office/officeart/2005/8/layout/vList5"/>
    <dgm:cxn modelId="{B6AD9FD5-A1D8-471F-A768-94F7E520D48E}" type="presParOf" srcId="{0E5C15AF-7B02-40F2-A758-F5200DA480E4}" destId="{C1280FC3-B52C-403C-B214-EFC8642B844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CF835-0C6F-4119-BDB4-C79BD0A4E3B0}">
      <dsp:nvSpPr>
        <dsp:cNvPr id="0" name=""/>
        <dsp:cNvSpPr/>
      </dsp:nvSpPr>
      <dsp:spPr>
        <a:xfrm>
          <a:off x="0" y="0"/>
          <a:ext cx="1400530" cy="1400530"/>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64A9AA-267B-454B-B794-488BC6309DD8}">
      <dsp:nvSpPr>
        <dsp:cNvPr id="0" name=""/>
        <dsp:cNvSpPr/>
      </dsp:nvSpPr>
      <dsp:spPr>
        <a:xfrm>
          <a:off x="700264" y="0"/>
          <a:ext cx="9754375" cy="140053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i="0" u="sng" kern="1200" dirty="0"/>
            <a:t>Visual-Based Navigation: Visual perception technique for autonomous systems.</a:t>
          </a:r>
          <a:br>
            <a:rPr lang="en-IN" sz="2800" b="0" i="0" kern="1200" dirty="0"/>
          </a:br>
          <a:endParaRPr lang="en-IN" sz="2800" kern="1200" dirty="0"/>
        </a:p>
      </dsp:txBody>
      <dsp:txXfrm>
        <a:off x="700264" y="0"/>
        <a:ext cx="9754375" cy="1400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DAD46-1E9D-40FA-8595-702E7A543553}">
      <dsp:nvSpPr>
        <dsp:cNvPr id="0" name=""/>
        <dsp:cNvSpPr/>
      </dsp:nvSpPr>
      <dsp:spPr>
        <a:xfrm>
          <a:off x="1076971" y="727368"/>
          <a:ext cx="4328160" cy="206059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2F817-AD77-47BB-9EC1-8A6C153A026F}">
      <dsp:nvSpPr>
        <dsp:cNvPr id="0" name=""/>
        <dsp:cNvSpPr/>
      </dsp:nvSpPr>
      <dsp:spPr>
        <a:xfrm>
          <a:off x="2534625" y="40646"/>
          <a:ext cx="1687982" cy="168798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1" i="0" kern="1200" dirty="0"/>
            <a:t>Members:-</a:t>
          </a:r>
          <a:endParaRPr lang="en-IN" sz="1800" kern="1200" dirty="0"/>
        </a:p>
      </dsp:txBody>
      <dsp:txXfrm>
        <a:off x="2617025" y="123046"/>
        <a:ext cx="1523182" cy="1523182"/>
      </dsp:txXfrm>
    </dsp:sp>
    <dsp:sp modelId="{6BCBA656-0B61-4676-910C-40B91CC81B24}">
      <dsp:nvSpPr>
        <dsp:cNvPr id="0" name=""/>
        <dsp:cNvSpPr/>
      </dsp:nvSpPr>
      <dsp:spPr>
        <a:xfrm>
          <a:off x="4225744" y="55567"/>
          <a:ext cx="4095298" cy="168798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i="0" kern="1200" dirty="0" err="1"/>
            <a:t>Swadha</a:t>
          </a:r>
          <a:r>
            <a:rPr lang="en-IN" sz="1700" b="1" i="0" kern="1200" dirty="0"/>
            <a:t> Swaroop(112201009)</a:t>
          </a:r>
        </a:p>
        <a:p>
          <a:pPr marL="0" lvl="0" indent="0" algn="ctr" defTabSz="755650">
            <a:lnSpc>
              <a:spcPct val="90000"/>
            </a:lnSpc>
            <a:spcBef>
              <a:spcPct val="0"/>
            </a:spcBef>
            <a:spcAft>
              <a:spcPct val="35000"/>
            </a:spcAft>
            <a:buNone/>
          </a:pPr>
          <a:r>
            <a:rPr lang="en-IN" sz="1700" b="1" i="0" kern="1200" dirty="0"/>
            <a:t>Mausumi Bhuyan(122201001)</a:t>
          </a:r>
          <a:endParaRPr lang="en-IN" sz="1700" b="1" kern="1200" dirty="0"/>
        </a:p>
      </dsp:txBody>
      <dsp:txXfrm>
        <a:off x="4308144" y="137967"/>
        <a:ext cx="3930498" cy="1523182"/>
      </dsp:txXfrm>
    </dsp:sp>
    <dsp:sp modelId="{429B7328-CD74-40F0-B93A-39217ACA7E4C}">
      <dsp:nvSpPr>
        <dsp:cNvPr id="0" name=""/>
        <dsp:cNvSpPr/>
      </dsp:nvSpPr>
      <dsp:spPr>
        <a:xfrm>
          <a:off x="2493962" y="1723080"/>
          <a:ext cx="1687982" cy="168798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i="0" kern="1200" dirty="0"/>
            <a:t>Mentor: -</a:t>
          </a:r>
          <a:endParaRPr lang="en-IN" sz="1700" kern="1200" dirty="0"/>
        </a:p>
      </dsp:txBody>
      <dsp:txXfrm>
        <a:off x="2576362" y="1805480"/>
        <a:ext cx="1523182" cy="1523182"/>
      </dsp:txXfrm>
    </dsp:sp>
    <dsp:sp modelId="{9BAA4293-82D1-49F8-ACBF-224465345293}">
      <dsp:nvSpPr>
        <dsp:cNvPr id="0" name=""/>
        <dsp:cNvSpPr/>
      </dsp:nvSpPr>
      <dsp:spPr>
        <a:xfrm>
          <a:off x="4205421" y="1733241"/>
          <a:ext cx="4095298" cy="168798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i="0" kern="1200" dirty="0"/>
            <a:t>Dr. </a:t>
          </a:r>
          <a:r>
            <a:rPr lang="en-IN" sz="1700" b="1" i="0" kern="1200" dirty="0" err="1"/>
            <a:t>Shaikshavali</a:t>
          </a:r>
          <a:r>
            <a:rPr lang="en-IN" sz="1700" b="1" i="0" kern="1200" dirty="0"/>
            <a:t> </a:t>
          </a:r>
          <a:r>
            <a:rPr lang="en-IN" sz="1700" b="1" i="0" kern="1200" dirty="0" err="1"/>
            <a:t>chitraganti</a:t>
          </a:r>
          <a:endParaRPr lang="en-IN" sz="1700" b="1" kern="1200" dirty="0"/>
        </a:p>
      </dsp:txBody>
      <dsp:txXfrm>
        <a:off x="4287821" y="1815641"/>
        <a:ext cx="3930498" cy="1523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80FC3-B52C-403C-B214-EFC8642B844D}">
      <dsp:nvSpPr>
        <dsp:cNvPr id="0" name=""/>
        <dsp:cNvSpPr/>
      </dsp:nvSpPr>
      <dsp:spPr>
        <a:xfrm>
          <a:off x="436888" y="0"/>
          <a:ext cx="11318223" cy="7575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i="0" u="sng" kern="1200" dirty="0"/>
            <a:t>Visual-Based Navigation: Visual perception technique for autonomous systems.</a:t>
          </a:r>
          <a:endParaRPr lang="en-IN" sz="2200" kern="1200" dirty="0"/>
        </a:p>
      </dsp:txBody>
      <dsp:txXfrm>
        <a:off x="473869" y="36981"/>
        <a:ext cx="11244261" cy="68359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51D6F-529F-4317-B990-9B42C3C5B5BA}" type="datetimeFigureOut">
              <a:rPr lang="en-IN" smtClean="0"/>
              <a:t>10-05-2025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E8F0A-D8B7-457F-B6FE-BE24771704BD}" type="slidenum">
              <a:rPr lang="en-IN" smtClean="0"/>
              <a:t>‹#›</a:t>
            </a:fld>
            <a:endParaRPr lang="en-IN"/>
          </a:p>
        </p:txBody>
      </p:sp>
    </p:spTree>
    <p:extLst>
      <p:ext uri="{BB962C8B-B14F-4D97-AF65-F5344CB8AC3E}">
        <p14:creationId xmlns:p14="http://schemas.microsoft.com/office/powerpoint/2010/main" val="10966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DE8F0A-D8B7-457F-B6FE-BE24771704BD}" type="slidenum">
              <a:rPr lang="en-IN" smtClean="0"/>
              <a:t>2</a:t>
            </a:fld>
            <a:endParaRPr lang="en-IN"/>
          </a:p>
        </p:txBody>
      </p:sp>
    </p:spTree>
    <p:extLst>
      <p:ext uri="{BB962C8B-B14F-4D97-AF65-F5344CB8AC3E}">
        <p14:creationId xmlns:p14="http://schemas.microsoft.com/office/powerpoint/2010/main" val="1077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DE8F0A-D8B7-457F-B6FE-BE24771704BD}" type="slidenum">
              <a:rPr lang="en-IN" smtClean="0"/>
              <a:t>7</a:t>
            </a:fld>
            <a:endParaRPr lang="en-IN"/>
          </a:p>
        </p:txBody>
      </p:sp>
    </p:spTree>
    <p:extLst>
      <p:ext uri="{BB962C8B-B14F-4D97-AF65-F5344CB8AC3E}">
        <p14:creationId xmlns:p14="http://schemas.microsoft.com/office/powerpoint/2010/main" val="428697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228586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0C780F-9BEB-4897-8B10-8C4D350D3165}" type="datetimeFigureOut">
              <a:rPr lang="en-IN" smtClean="0"/>
              <a:t>10-05-2025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25808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2301911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148429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59782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63075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3503064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3318388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173911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402432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405721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0C780F-9BEB-4897-8B10-8C4D350D3165}" type="datetimeFigureOut">
              <a:rPr lang="en-IN" smtClean="0"/>
              <a:t>10-05-2025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73999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0C780F-9BEB-4897-8B10-8C4D350D3165}" type="datetimeFigureOut">
              <a:rPr lang="en-IN" smtClean="0"/>
              <a:t>10-05-2025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387308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155435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354625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B0C780F-9BEB-4897-8B10-8C4D350D3165}" type="datetimeFigureOut">
              <a:rPr lang="en-IN" smtClean="0"/>
              <a:t>10-05-2025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116863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0C780F-9BEB-4897-8B10-8C4D350D3165}" type="datetimeFigureOut">
              <a:rPr lang="en-IN" smtClean="0"/>
              <a:t>10-05-2025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701B2D-9A6E-4A38-ACE7-ADFA55C6AB0D}" type="slidenum">
              <a:rPr lang="en-IN" smtClean="0"/>
              <a:t>‹#›</a:t>
            </a:fld>
            <a:endParaRPr lang="en-IN"/>
          </a:p>
        </p:txBody>
      </p:sp>
    </p:spTree>
    <p:extLst>
      <p:ext uri="{BB962C8B-B14F-4D97-AF65-F5344CB8AC3E}">
        <p14:creationId xmlns:p14="http://schemas.microsoft.com/office/powerpoint/2010/main" val="1666460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0C780F-9BEB-4897-8B10-8C4D350D3165}" type="datetimeFigureOut">
              <a:rPr lang="en-IN" smtClean="0"/>
              <a:t>10-05-2025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8701B2D-9A6E-4A38-ACE7-ADFA55C6AB0D}" type="slidenum">
              <a:rPr lang="en-IN" smtClean="0"/>
              <a:t>‹#›</a:t>
            </a:fld>
            <a:endParaRPr lang="en-IN"/>
          </a:p>
        </p:txBody>
      </p:sp>
    </p:spTree>
    <p:extLst>
      <p:ext uri="{BB962C8B-B14F-4D97-AF65-F5344CB8AC3E}">
        <p14:creationId xmlns:p14="http://schemas.microsoft.com/office/powerpoint/2010/main" val="2366272661"/>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rive.google.com/file/d/1eICmuyRogptbB_iLpfOzMf5IyPNLoxrm/view?usp=drive_link" TargetMode="External"/><Relationship Id="rId3" Type="http://schemas.openxmlformats.org/officeDocument/2006/relationships/hyperlink" Target="https://drive.google.com/file/d/1MsQxmPamEzLUTUpf8aYCyQy7M4LTFkyZ/view?usp=drive_link" TargetMode="External"/><Relationship Id="rId7" Type="http://schemas.openxmlformats.org/officeDocument/2006/relationships/hyperlink" Target="https://drive.google.com/file/d/1yH69txxR3IlLce62chg95ZQFtQqELzKT/view?usp=drive_link" TargetMode="External"/><Relationship Id="rId12" Type="http://schemas.openxmlformats.org/officeDocument/2006/relationships/hyperlink" Target="https://drive.google.com/drive/folders/1rKlSrs1aT5kpTJHOXoW-QnA5ep1nt-Zh?usp=sharing" TargetMode="External"/><Relationship Id="rId2" Type="http://schemas.openxmlformats.org/officeDocument/2006/relationships/hyperlink" Target="https://drive.google.com/file/d/1d5VNQ4AXtlCkLbcsV3M2A_9sMyjo9RLF/view?usp=drive_link" TargetMode="External"/><Relationship Id="rId1" Type="http://schemas.openxmlformats.org/officeDocument/2006/relationships/slideLayout" Target="../slideLayouts/slideLayout2.xml"/><Relationship Id="rId6" Type="http://schemas.openxmlformats.org/officeDocument/2006/relationships/hyperlink" Target="https://drive.google.com/file/d/1V4LByd_AjmcDa0cdlYgwQF3GTrD1ahAa/view?usp=drive_link" TargetMode="External"/><Relationship Id="rId11" Type="http://schemas.openxmlformats.org/officeDocument/2006/relationships/hyperlink" Target="https://drive.google.com/file/d/1LqrqsAHC5vj2yeL44rnFE6wAQwItA166/view?usp=drive_link" TargetMode="External"/><Relationship Id="rId5" Type="http://schemas.openxmlformats.org/officeDocument/2006/relationships/hyperlink" Target="https://drive.google.com/file/d/11duUHr3Ri1BNLfCvV2JJ_RMQ8piQWrOt/view?usp=drive_link" TargetMode="External"/><Relationship Id="rId10" Type="http://schemas.openxmlformats.org/officeDocument/2006/relationships/hyperlink" Target="https://drive.google.com/file/d/1Gtta13vwVH2capfO61m5lXyAPEBS1xJT/view?usp=drive_link" TargetMode="External"/><Relationship Id="rId4" Type="http://schemas.openxmlformats.org/officeDocument/2006/relationships/hyperlink" Target="https://drive.google.com/file/d/1ua-TeADF6WbbHnBbU23NabSfaDr-NxlO/view?usp=drive_link" TargetMode="External"/><Relationship Id="rId9" Type="http://schemas.openxmlformats.org/officeDocument/2006/relationships/hyperlink" Target="https://drive.google.com/file/d/1_aR2iU2Cp0JV-stDW7xQBctnXXEcu6Ug/view?usp=drive_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4CB4653-B0C4-6126-997A-7502D953AC41}"/>
              </a:ext>
            </a:extLst>
          </p:cNvPr>
          <p:cNvGraphicFramePr/>
          <p:nvPr>
            <p:extLst>
              <p:ext uri="{D42A27DB-BD31-4B8C-83A1-F6EECF244321}">
                <p14:modId xmlns:p14="http://schemas.microsoft.com/office/powerpoint/2010/main" val="3027765692"/>
              </p:ext>
            </p:extLst>
          </p:nvPr>
        </p:nvGraphicFramePr>
        <p:xfrm>
          <a:off x="304800" y="686398"/>
          <a:ext cx="10454640" cy="14005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C7455923-63B4-FC09-EC8B-F06CF93BA209}"/>
              </a:ext>
            </a:extLst>
          </p:cNvPr>
          <p:cNvGraphicFramePr>
            <a:graphicFrameLocks noGrp="1"/>
          </p:cNvGraphicFramePr>
          <p:nvPr>
            <p:ph idx="1"/>
            <p:extLst>
              <p:ext uri="{D42A27DB-BD31-4B8C-83A1-F6EECF244321}">
                <p14:modId xmlns:p14="http://schemas.microsoft.com/office/powerpoint/2010/main" val="1287100749"/>
              </p:ext>
            </p:extLst>
          </p:nvPr>
        </p:nvGraphicFramePr>
        <p:xfrm>
          <a:off x="690880" y="2840673"/>
          <a:ext cx="11501120" cy="4328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9318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a:extLst>
              <a:ext uri="{FF2B5EF4-FFF2-40B4-BE49-F238E27FC236}">
                <a16:creationId xmlns:a16="http://schemas.microsoft.com/office/drawing/2014/main" id="{184EB381-58B7-B021-123B-B1350110E55F}"/>
              </a:ext>
            </a:extLst>
          </p:cNvPr>
          <p:cNvGraphicFramePr/>
          <p:nvPr>
            <p:extLst>
              <p:ext uri="{D42A27DB-BD31-4B8C-83A1-F6EECF244321}">
                <p14:modId xmlns:p14="http://schemas.microsoft.com/office/powerpoint/2010/main" val="345750480"/>
              </p:ext>
            </p:extLst>
          </p:nvPr>
        </p:nvGraphicFramePr>
        <p:xfrm>
          <a:off x="0" y="374967"/>
          <a:ext cx="12192000" cy="75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Content Placeholder 12">
            <a:extLst>
              <a:ext uri="{FF2B5EF4-FFF2-40B4-BE49-F238E27FC236}">
                <a16:creationId xmlns:a16="http://schemas.microsoft.com/office/drawing/2014/main" id="{606207B0-4945-66F3-0780-1D805FFEA2BF}"/>
              </a:ext>
            </a:extLst>
          </p:cNvPr>
          <p:cNvPicPr>
            <a:picLocks noGrp="1" noChangeAspect="1"/>
          </p:cNvPicPr>
          <p:nvPr>
            <p:ph idx="4294967295"/>
          </p:nvPr>
        </p:nvPicPr>
        <p:blipFill>
          <a:blip r:embed="rId8"/>
          <a:stretch>
            <a:fillRect/>
          </a:stretch>
        </p:blipFill>
        <p:spPr>
          <a:xfrm>
            <a:off x="4532313" y="1376363"/>
            <a:ext cx="7659687" cy="5106987"/>
          </a:xfrm>
        </p:spPr>
      </p:pic>
      <p:sp>
        <p:nvSpPr>
          <p:cNvPr id="15" name="Rectangle 1">
            <a:extLst>
              <a:ext uri="{FF2B5EF4-FFF2-40B4-BE49-F238E27FC236}">
                <a16:creationId xmlns:a16="http://schemas.microsoft.com/office/drawing/2014/main" id="{742307B5-9707-9889-7FA3-78064EFD6D61}"/>
              </a:ext>
            </a:extLst>
          </p:cNvPr>
          <p:cNvSpPr>
            <a:spLocks noChangeArrowheads="1"/>
          </p:cNvSpPr>
          <p:nvPr/>
        </p:nvSpPr>
        <p:spPr bwMode="auto">
          <a:xfrm>
            <a:off x="127000" y="1564241"/>
            <a:ext cx="369316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Current Limitation: </a:t>
            </a:r>
            <a:r>
              <a:rPr kumimoji="0" lang="en-US" altLang="en-US" i="0" u="none" strike="noStrike" cap="none" normalizeH="0" baseline="0" dirty="0">
                <a:ln>
                  <a:noFill/>
                </a:ln>
                <a:solidFill>
                  <a:schemeClr val="tx1"/>
                </a:solidFill>
                <a:effectLst/>
                <a:latin typeface="Arial" panose="020B0604020202020204" pitchFamily="34" charset="0"/>
              </a:rPr>
              <a:t>Drones depend on GPS and internet for navigation.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Risks:</a:t>
            </a: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a:ln>
                  <a:noFill/>
                </a:ln>
                <a:solidFill>
                  <a:schemeClr val="tx1"/>
                </a:solidFill>
                <a:effectLst/>
                <a:latin typeface="Arial" panose="020B0604020202020204" pitchFamily="34" charset="0"/>
              </a:rPr>
              <a:t>Susceptible to jamming, tracking, and failure in critical scenarios (military, disaster zones, space).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Objective:</a:t>
            </a:r>
            <a:r>
              <a:rPr kumimoji="0" lang="en-US" altLang="en-US" sz="1800" b="1" i="0" u="none" strike="noStrike" cap="none" normalizeH="0" baseline="0" dirty="0">
                <a:ln>
                  <a:noFill/>
                </a:ln>
                <a:solidFill>
                  <a:schemeClr val="bg2">
                    <a:lumMod val="60000"/>
                    <a:lumOff val="40000"/>
                  </a:schemeClr>
                </a:solidFill>
                <a:effectLst/>
                <a:latin typeface="Arial" panose="020B0604020202020204" pitchFamily="34" charset="0"/>
              </a:rPr>
              <a:t> </a:t>
            </a:r>
            <a:r>
              <a:rPr kumimoji="0" lang="en-US" altLang="en-US" sz="1800" i="0" u="none" strike="noStrike" cap="none" normalizeH="0" baseline="0" dirty="0">
                <a:ln>
                  <a:noFill/>
                </a:ln>
                <a:solidFill>
                  <a:schemeClr val="tx1"/>
                </a:solidFill>
                <a:effectLst/>
                <a:latin typeface="Arial" panose="020B0604020202020204" pitchFamily="34" charset="0"/>
              </a:rPr>
              <a:t>Develop a vision-based algorithm for autonomous navigation and landing.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Advantage: </a:t>
            </a:r>
            <a:r>
              <a:rPr kumimoji="0" lang="en-US" altLang="en-US" sz="1800" b="1" i="0" u="none" strike="noStrike" cap="none" normalizeH="0" baseline="0" dirty="0">
                <a:ln>
                  <a:noFill/>
                </a:ln>
                <a:solidFill>
                  <a:schemeClr val="tx1"/>
                </a:solidFill>
                <a:effectLst/>
                <a:latin typeface="Arial" panose="020B0604020202020204" pitchFamily="34" charset="0"/>
              </a:rPr>
              <a:t>Operates independently of GPS or network connectivity.</a:t>
            </a:r>
          </a:p>
        </p:txBody>
      </p:sp>
    </p:spTree>
    <p:extLst>
      <p:ext uri="{BB962C8B-B14F-4D97-AF65-F5344CB8AC3E}">
        <p14:creationId xmlns:p14="http://schemas.microsoft.com/office/powerpoint/2010/main" val="258812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EE12469-AC4F-EE4E-1FC3-33B5D0D3513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744BAF71-AAEC-8852-2089-4B0168EC63A2}"/>
              </a:ext>
            </a:extLst>
          </p:cNvPr>
          <p:cNvSpPr>
            <a:spLocks noChangeArrowheads="1"/>
          </p:cNvSpPr>
          <p:nvPr/>
        </p:nvSpPr>
        <p:spPr bwMode="auto">
          <a:xfrm>
            <a:off x="96520" y="801986"/>
            <a:ext cx="12095480"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00B0F0"/>
                </a:solidFill>
                <a:effectLst/>
                <a:latin typeface="Arial" panose="020B0604020202020204" pitchFamily="34" charset="0"/>
              </a:rPr>
              <a:t>Objective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Implement GPS-independent autonomous drone landing</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Use onboard camera to detect a colored landing marker</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Enable spiral search, target centering, and precise descent</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Works in complex, dynamic terrains without external markers</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Reliable, low-cost, and GPS-independent solution</a:t>
            </a:r>
            <a:br>
              <a:rPr kumimoji="0" lang="en-US" altLang="en-US" b="0" i="0" u="none" strike="noStrike" cap="none" normalizeH="0" baseline="0" dirty="0">
                <a:ln>
                  <a:noFill/>
                </a:ln>
                <a:solidFill>
                  <a:schemeClr val="tx1"/>
                </a:solidFill>
                <a:effectLst/>
                <a:latin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00B0F0"/>
                </a:solidFill>
                <a:effectLst/>
                <a:latin typeface="Arial" panose="020B0604020202020204" pitchFamily="34" charset="0"/>
              </a:rPr>
              <a:t>Algorithm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Spiral search</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When the target is not immediately visible, the drone executes a spiral flight pattern—expanding its search radius from the current location. This ensures that the drone can systematically explore the surrounding area until the colored landing marker is detected.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lumMod val="60000"/>
                    <a:lumOff val="40000"/>
                  </a:schemeClr>
                </a:solidFill>
                <a:effectLst/>
                <a:latin typeface="Arial" panose="020B0604020202020204" pitchFamily="34" charset="0"/>
              </a:rPr>
              <a:t>Target detection and precise descent</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b="0" i="0" u="none" strike="noStrike" cap="none" normalizeH="0" baseline="0" dirty="0">
                <a:ln>
                  <a:noFill/>
                </a:ln>
                <a:solidFill>
                  <a:schemeClr val="tx1"/>
                </a:solidFill>
                <a:effectLst/>
                <a:latin typeface="Arial" panose="020B0604020202020204" pitchFamily="34" charset="0"/>
              </a:rPr>
              <a:t>Upon detecting the landing marker, the drone uses image processing techniques (such as color filtering and shape recognition) to continuously track the target's position relative to the drone. It adjusts its position to center over the marker and performs a smooth and controlled vertical descent, ensuring an accurate landing.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F5931F60-2BAB-046A-FEDE-3AACF5C8FB54}"/>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7451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7BCFE1-BAAE-74EA-D681-55078BAC5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9347" y="455676"/>
            <a:ext cx="3703977" cy="1510089"/>
          </a:xfrm>
        </p:spPr>
      </p:pic>
      <p:pic>
        <p:nvPicPr>
          <p:cNvPr id="7" name="Picture 6">
            <a:extLst>
              <a:ext uri="{FF2B5EF4-FFF2-40B4-BE49-F238E27FC236}">
                <a16:creationId xmlns:a16="http://schemas.microsoft.com/office/drawing/2014/main" id="{319FE4DF-6302-8469-3439-909491DBE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8" y="435114"/>
            <a:ext cx="3192977" cy="6302899"/>
          </a:xfrm>
          <a:prstGeom prst="rect">
            <a:avLst/>
          </a:prstGeom>
        </p:spPr>
      </p:pic>
      <p:pic>
        <p:nvPicPr>
          <p:cNvPr id="9" name="Picture 8">
            <a:extLst>
              <a:ext uri="{FF2B5EF4-FFF2-40B4-BE49-F238E27FC236}">
                <a16:creationId xmlns:a16="http://schemas.microsoft.com/office/drawing/2014/main" id="{CEE423C7-20AA-AF26-C5D8-3E01B3565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347" y="2367422"/>
            <a:ext cx="3703977" cy="1817166"/>
          </a:xfrm>
          <a:prstGeom prst="rect">
            <a:avLst/>
          </a:prstGeom>
        </p:spPr>
      </p:pic>
      <p:pic>
        <p:nvPicPr>
          <p:cNvPr id="11" name="Picture 10">
            <a:extLst>
              <a:ext uri="{FF2B5EF4-FFF2-40B4-BE49-F238E27FC236}">
                <a16:creationId xmlns:a16="http://schemas.microsoft.com/office/drawing/2014/main" id="{7B5FDC63-3BAD-938C-3113-9672C05C5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802" y="2367423"/>
            <a:ext cx="4003930" cy="1817166"/>
          </a:xfrm>
          <a:prstGeom prst="rect">
            <a:avLst/>
          </a:prstGeom>
        </p:spPr>
      </p:pic>
      <p:pic>
        <p:nvPicPr>
          <p:cNvPr id="13" name="Picture 12">
            <a:extLst>
              <a:ext uri="{FF2B5EF4-FFF2-40B4-BE49-F238E27FC236}">
                <a16:creationId xmlns:a16="http://schemas.microsoft.com/office/drawing/2014/main" id="{D3357F40-99B9-2EB8-3942-6ED113658F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9347" y="4631305"/>
            <a:ext cx="3703977" cy="2106708"/>
          </a:xfrm>
          <a:prstGeom prst="rect">
            <a:avLst/>
          </a:prstGeom>
        </p:spPr>
      </p:pic>
      <p:pic>
        <p:nvPicPr>
          <p:cNvPr id="15" name="Picture 14">
            <a:extLst>
              <a:ext uri="{FF2B5EF4-FFF2-40B4-BE49-F238E27FC236}">
                <a16:creationId xmlns:a16="http://schemas.microsoft.com/office/drawing/2014/main" id="{B12F784C-A12F-58C9-84F7-F32F4290A1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1522" y="4631305"/>
            <a:ext cx="4085210" cy="2106708"/>
          </a:xfrm>
          <a:prstGeom prst="rect">
            <a:avLst/>
          </a:prstGeom>
        </p:spPr>
      </p:pic>
      <p:sp>
        <p:nvSpPr>
          <p:cNvPr id="16" name="TextBox 15">
            <a:extLst>
              <a:ext uri="{FF2B5EF4-FFF2-40B4-BE49-F238E27FC236}">
                <a16:creationId xmlns:a16="http://schemas.microsoft.com/office/drawing/2014/main" id="{951398A4-64C6-F935-A231-BFE3473DD8F5}"/>
              </a:ext>
            </a:extLst>
          </p:cNvPr>
          <p:cNvSpPr txBox="1"/>
          <p:nvPr/>
        </p:nvSpPr>
        <p:spPr>
          <a:xfrm>
            <a:off x="7712802" y="119987"/>
            <a:ext cx="4210615" cy="1877437"/>
          </a:xfrm>
          <a:prstGeom prst="rect">
            <a:avLst/>
          </a:prstGeom>
          <a:noFill/>
        </p:spPr>
        <p:txBody>
          <a:bodyPr wrap="square" rtlCol="0">
            <a:spAutoFit/>
          </a:bodyPr>
          <a:lstStyle/>
          <a:p>
            <a:r>
              <a:rPr lang="en-IN" sz="2000" b="1" dirty="0"/>
              <a:t>Algorithms</a:t>
            </a:r>
          </a:p>
          <a:p>
            <a:pPr marL="342900" indent="-342900">
              <a:buAutoNum type="arabicPeriod"/>
            </a:pPr>
            <a:r>
              <a:rPr lang="en-IN" sz="1600" dirty="0"/>
              <a:t>Initialization of drone</a:t>
            </a:r>
          </a:p>
          <a:p>
            <a:pPr marL="342900" indent="-342900">
              <a:buAutoNum type="arabicPeriod"/>
            </a:pPr>
            <a:r>
              <a:rPr lang="en-IN" sz="1600" dirty="0"/>
              <a:t>Running of drone</a:t>
            </a:r>
          </a:p>
          <a:p>
            <a:pPr marL="342900" indent="-342900">
              <a:buAutoNum type="arabicPeriod"/>
            </a:pPr>
            <a:r>
              <a:rPr lang="en-IN" sz="1600" dirty="0"/>
              <a:t>Marker Detection</a:t>
            </a:r>
          </a:p>
          <a:p>
            <a:pPr marL="342900" indent="-342900">
              <a:buAutoNum type="arabicPeriod"/>
            </a:pPr>
            <a:r>
              <a:rPr lang="en-IN" sz="1600" dirty="0"/>
              <a:t>Spiral search</a:t>
            </a:r>
          </a:p>
          <a:p>
            <a:pPr marL="342900" indent="-342900">
              <a:buAutoNum type="arabicPeriod"/>
            </a:pPr>
            <a:r>
              <a:rPr lang="en-IN" sz="1600" dirty="0"/>
              <a:t>Landing Control</a:t>
            </a:r>
          </a:p>
          <a:p>
            <a:pPr marL="342900" indent="-342900">
              <a:buAutoNum type="arabicPeriod"/>
            </a:pPr>
            <a:r>
              <a:rPr lang="en-IN" sz="1600" dirty="0"/>
              <a:t>Cleanup</a:t>
            </a:r>
          </a:p>
        </p:txBody>
      </p:sp>
      <p:sp>
        <p:nvSpPr>
          <p:cNvPr id="17" name="TextBox 16">
            <a:extLst>
              <a:ext uri="{FF2B5EF4-FFF2-40B4-BE49-F238E27FC236}">
                <a16:creationId xmlns:a16="http://schemas.microsoft.com/office/drawing/2014/main" id="{472B7D37-B2CB-4CE5-13CC-DA9A475616A1}"/>
              </a:ext>
            </a:extLst>
          </p:cNvPr>
          <p:cNvSpPr txBox="1"/>
          <p:nvPr/>
        </p:nvSpPr>
        <p:spPr>
          <a:xfrm>
            <a:off x="3723549" y="89507"/>
            <a:ext cx="2491516" cy="369332"/>
          </a:xfrm>
          <a:prstGeom prst="rect">
            <a:avLst/>
          </a:prstGeom>
          <a:noFill/>
        </p:spPr>
        <p:txBody>
          <a:bodyPr wrap="none" rtlCol="0">
            <a:spAutoFit/>
          </a:bodyPr>
          <a:lstStyle/>
          <a:p>
            <a:r>
              <a:rPr lang="en-IN" b="1" dirty="0"/>
              <a:t>1. Initialization of Drone</a:t>
            </a:r>
          </a:p>
        </p:txBody>
      </p:sp>
      <p:sp>
        <p:nvSpPr>
          <p:cNvPr id="18" name="TextBox 17">
            <a:extLst>
              <a:ext uri="{FF2B5EF4-FFF2-40B4-BE49-F238E27FC236}">
                <a16:creationId xmlns:a16="http://schemas.microsoft.com/office/drawing/2014/main" id="{FA74B8D1-4E1D-68F8-5176-330CBF1D7B49}"/>
              </a:ext>
            </a:extLst>
          </p:cNvPr>
          <p:cNvSpPr txBox="1"/>
          <p:nvPr/>
        </p:nvSpPr>
        <p:spPr>
          <a:xfrm>
            <a:off x="100448" y="89507"/>
            <a:ext cx="2466124" cy="369332"/>
          </a:xfrm>
          <a:prstGeom prst="rect">
            <a:avLst/>
          </a:prstGeom>
          <a:noFill/>
        </p:spPr>
        <p:txBody>
          <a:bodyPr wrap="none" rtlCol="0">
            <a:spAutoFit/>
          </a:bodyPr>
          <a:lstStyle/>
          <a:p>
            <a:r>
              <a:rPr lang="en-IN" b="1" dirty="0"/>
              <a:t>2. Running of the Drone</a:t>
            </a:r>
          </a:p>
        </p:txBody>
      </p:sp>
      <p:sp>
        <p:nvSpPr>
          <p:cNvPr id="19" name="TextBox 18">
            <a:extLst>
              <a:ext uri="{FF2B5EF4-FFF2-40B4-BE49-F238E27FC236}">
                <a16:creationId xmlns:a16="http://schemas.microsoft.com/office/drawing/2014/main" id="{675B78B4-C8FE-FF5F-0E75-4B2DABA5A81A}"/>
              </a:ext>
            </a:extLst>
          </p:cNvPr>
          <p:cNvSpPr txBox="1"/>
          <p:nvPr/>
        </p:nvSpPr>
        <p:spPr>
          <a:xfrm>
            <a:off x="3723549" y="1998090"/>
            <a:ext cx="2099164" cy="369332"/>
          </a:xfrm>
          <a:prstGeom prst="rect">
            <a:avLst/>
          </a:prstGeom>
          <a:noFill/>
        </p:spPr>
        <p:txBody>
          <a:bodyPr wrap="none" rtlCol="0">
            <a:spAutoFit/>
          </a:bodyPr>
          <a:lstStyle/>
          <a:p>
            <a:r>
              <a:rPr lang="en-IN" b="1" dirty="0"/>
              <a:t>3. Marker Detection</a:t>
            </a:r>
          </a:p>
        </p:txBody>
      </p:sp>
      <p:sp>
        <p:nvSpPr>
          <p:cNvPr id="20" name="TextBox 19">
            <a:extLst>
              <a:ext uri="{FF2B5EF4-FFF2-40B4-BE49-F238E27FC236}">
                <a16:creationId xmlns:a16="http://schemas.microsoft.com/office/drawing/2014/main" id="{F65CCC78-99C1-6F01-9B0E-7F22A2AE1D25}"/>
              </a:ext>
            </a:extLst>
          </p:cNvPr>
          <p:cNvSpPr txBox="1"/>
          <p:nvPr/>
        </p:nvSpPr>
        <p:spPr>
          <a:xfrm>
            <a:off x="8348045" y="4229648"/>
            <a:ext cx="1470274" cy="369332"/>
          </a:xfrm>
          <a:prstGeom prst="rect">
            <a:avLst/>
          </a:prstGeom>
          <a:noFill/>
        </p:spPr>
        <p:txBody>
          <a:bodyPr wrap="none" rtlCol="0">
            <a:spAutoFit/>
          </a:bodyPr>
          <a:lstStyle/>
          <a:p>
            <a:r>
              <a:rPr lang="en-IN" b="1" dirty="0"/>
              <a:t>6 .Cleanup </a:t>
            </a:r>
          </a:p>
        </p:txBody>
      </p:sp>
      <p:sp>
        <p:nvSpPr>
          <p:cNvPr id="21" name="TextBox 20">
            <a:extLst>
              <a:ext uri="{FF2B5EF4-FFF2-40B4-BE49-F238E27FC236}">
                <a16:creationId xmlns:a16="http://schemas.microsoft.com/office/drawing/2014/main" id="{CBDF40D3-901C-774D-6DBE-F3479A1D9AAF}"/>
              </a:ext>
            </a:extLst>
          </p:cNvPr>
          <p:cNvSpPr txBox="1"/>
          <p:nvPr/>
        </p:nvSpPr>
        <p:spPr>
          <a:xfrm>
            <a:off x="3723549" y="4229648"/>
            <a:ext cx="1639873" cy="369332"/>
          </a:xfrm>
          <a:prstGeom prst="rect">
            <a:avLst/>
          </a:prstGeom>
          <a:noFill/>
        </p:spPr>
        <p:txBody>
          <a:bodyPr wrap="none" rtlCol="0">
            <a:spAutoFit/>
          </a:bodyPr>
          <a:lstStyle/>
          <a:p>
            <a:r>
              <a:rPr lang="en-IN" b="1" dirty="0"/>
              <a:t>4 .Spiral Search</a:t>
            </a:r>
          </a:p>
        </p:txBody>
      </p:sp>
      <p:sp>
        <p:nvSpPr>
          <p:cNvPr id="22" name="TextBox 21">
            <a:extLst>
              <a:ext uri="{FF2B5EF4-FFF2-40B4-BE49-F238E27FC236}">
                <a16:creationId xmlns:a16="http://schemas.microsoft.com/office/drawing/2014/main" id="{8ABFDAA3-BDEA-26AB-B845-E3E35DA258A2}"/>
              </a:ext>
            </a:extLst>
          </p:cNvPr>
          <p:cNvSpPr txBox="1"/>
          <p:nvPr/>
        </p:nvSpPr>
        <p:spPr>
          <a:xfrm>
            <a:off x="8348045" y="1998090"/>
            <a:ext cx="2207656" cy="369332"/>
          </a:xfrm>
          <a:prstGeom prst="rect">
            <a:avLst/>
          </a:prstGeom>
          <a:noFill/>
        </p:spPr>
        <p:txBody>
          <a:bodyPr wrap="none" rtlCol="0">
            <a:spAutoFit/>
          </a:bodyPr>
          <a:lstStyle/>
          <a:p>
            <a:r>
              <a:rPr lang="en-IN" b="1" dirty="0"/>
              <a:t>5. Landing Control</a:t>
            </a:r>
          </a:p>
        </p:txBody>
      </p:sp>
    </p:spTree>
    <p:extLst>
      <p:ext uri="{BB962C8B-B14F-4D97-AF65-F5344CB8AC3E}">
        <p14:creationId xmlns:p14="http://schemas.microsoft.com/office/powerpoint/2010/main" val="338273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C71BAD-2D53-AC47-2E16-FABD966F6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061" y="3883843"/>
            <a:ext cx="4494674" cy="2915920"/>
          </a:xfrm>
          <a:prstGeom prst="rect">
            <a:avLst/>
          </a:prstGeom>
        </p:spPr>
      </p:pic>
      <p:pic>
        <p:nvPicPr>
          <p:cNvPr id="9" name="Picture 8">
            <a:extLst>
              <a:ext uri="{FF2B5EF4-FFF2-40B4-BE49-F238E27FC236}">
                <a16:creationId xmlns:a16="http://schemas.microsoft.com/office/drawing/2014/main" id="{1AA378C9-5C3C-6493-9312-63F817A13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36" y="3883843"/>
            <a:ext cx="4272233" cy="2771611"/>
          </a:xfrm>
          <a:prstGeom prst="rect">
            <a:avLst/>
          </a:prstGeom>
        </p:spPr>
      </p:pic>
      <p:pic>
        <p:nvPicPr>
          <p:cNvPr id="15" name="Picture 14">
            <a:extLst>
              <a:ext uri="{FF2B5EF4-FFF2-40B4-BE49-F238E27FC236}">
                <a16:creationId xmlns:a16="http://schemas.microsoft.com/office/drawing/2014/main" id="{D20212C7-E67F-A59C-4D26-D9C7AF33C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36" y="316702"/>
            <a:ext cx="4272232" cy="3159760"/>
          </a:xfrm>
          <a:prstGeom prst="rect">
            <a:avLst/>
          </a:prstGeom>
        </p:spPr>
      </p:pic>
      <p:pic>
        <p:nvPicPr>
          <p:cNvPr id="17" name="Picture 16">
            <a:extLst>
              <a:ext uri="{FF2B5EF4-FFF2-40B4-BE49-F238E27FC236}">
                <a16:creationId xmlns:a16="http://schemas.microsoft.com/office/drawing/2014/main" id="{37D45A39-D87E-E9C1-EFED-D7307F6CF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062" y="338838"/>
            <a:ext cx="4494674" cy="3090162"/>
          </a:xfrm>
          <a:prstGeom prst="rect">
            <a:avLst/>
          </a:prstGeom>
        </p:spPr>
      </p:pic>
      <p:sp>
        <p:nvSpPr>
          <p:cNvPr id="18" name="TextBox 17">
            <a:extLst>
              <a:ext uri="{FF2B5EF4-FFF2-40B4-BE49-F238E27FC236}">
                <a16:creationId xmlns:a16="http://schemas.microsoft.com/office/drawing/2014/main" id="{E6AE284D-0622-6459-3221-351526AC9A32}"/>
              </a:ext>
            </a:extLst>
          </p:cNvPr>
          <p:cNvSpPr txBox="1"/>
          <p:nvPr/>
        </p:nvSpPr>
        <p:spPr>
          <a:xfrm>
            <a:off x="4445289" y="438192"/>
            <a:ext cx="2481772" cy="1077218"/>
          </a:xfrm>
          <a:prstGeom prst="rect">
            <a:avLst/>
          </a:prstGeom>
          <a:noFill/>
        </p:spPr>
        <p:txBody>
          <a:bodyPr wrap="square" rtlCol="0">
            <a:spAutoFit/>
          </a:bodyPr>
          <a:lstStyle/>
          <a:p>
            <a:pPr algn="ctr"/>
            <a:r>
              <a:rPr lang="en-IN" sz="3200" b="1" dirty="0"/>
              <a:t>Movement Plots</a:t>
            </a:r>
          </a:p>
        </p:txBody>
      </p:sp>
      <p:sp>
        <p:nvSpPr>
          <p:cNvPr id="19" name="TextBox 18">
            <a:extLst>
              <a:ext uri="{FF2B5EF4-FFF2-40B4-BE49-F238E27FC236}">
                <a16:creationId xmlns:a16="http://schemas.microsoft.com/office/drawing/2014/main" id="{AAD50318-47B7-AC18-D498-D1377EBE38DF}"/>
              </a:ext>
            </a:extLst>
          </p:cNvPr>
          <p:cNvSpPr txBox="1"/>
          <p:nvPr/>
        </p:nvSpPr>
        <p:spPr>
          <a:xfrm>
            <a:off x="4731828" y="1719100"/>
            <a:ext cx="1925174" cy="646331"/>
          </a:xfrm>
          <a:prstGeom prst="rect">
            <a:avLst/>
          </a:prstGeom>
          <a:noFill/>
        </p:spPr>
        <p:txBody>
          <a:bodyPr wrap="square" rtlCol="0">
            <a:spAutoFit/>
          </a:bodyPr>
          <a:lstStyle/>
          <a:p>
            <a:r>
              <a:rPr lang="en-IN" dirty="0"/>
              <a:t>3D view of the movement</a:t>
            </a:r>
          </a:p>
        </p:txBody>
      </p:sp>
      <p:sp>
        <p:nvSpPr>
          <p:cNvPr id="20" name="TextBox 19">
            <a:extLst>
              <a:ext uri="{FF2B5EF4-FFF2-40B4-BE49-F238E27FC236}">
                <a16:creationId xmlns:a16="http://schemas.microsoft.com/office/drawing/2014/main" id="{7E130BE5-71D3-1D86-59AA-1AD5C20D8AFA}"/>
              </a:ext>
            </a:extLst>
          </p:cNvPr>
          <p:cNvSpPr txBox="1"/>
          <p:nvPr/>
        </p:nvSpPr>
        <p:spPr>
          <a:xfrm>
            <a:off x="4731828" y="4695472"/>
            <a:ext cx="1835372" cy="646331"/>
          </a:xfrm>
          <a:prstGeom prst="rect">
            <a:avLst/>
          </a:prstGeom>
          <a:noFill/>
        </p:spPr>
        <p:txBody>
          <a:bodyPr wrap="square" rtlCol="0">
            <a:spAutoFit/>
          </a:bodyPr>
          <a:lstStyle/>
          <a:p>
            <a:r>
              <a:rPr lang="en-IN" dirty="0"/>
              <a:t>Top view of the movement</a:t>
            </a:r>
          </a:p>
        </p:txBody>
      </p:sp>
    </p:spTree>
    <p:extLst>
      <p:ext uri="{BB962C8B-B14F-4D97-AF65-F5344CB8AC3E}">
        <p14:creationId xmlns:p14="http://schemas.microsoft.com/office/powerpoint/2010/main" val="202278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F207-66A7-2CA2-C5CB-BD10BF71A734}"/>
              </a:ext>
            </a:extLst>
          </p:cNvPr>
          <p:cNvSpPr>
            <a:spLocks noGrp="1"/>
          </p:cNvSpPr>
          <p:nvPr>
            <p:ph type="title"/>
          </p:nvPr>
        </p:nvSpPr>
        <p:spPr>
          <a:xfrm>
            <a:off x="95504" y="104600"/>
            <a:ext cx="9404723" cy="1400530"/>
          </a:xfrm>
        </p:spPr>
        <p:txBody>
          <a:bodyPr/>
          <a:lstStyle/>
          <a:p>
            <a:r>
              <a:rPr lang="en-IN" b="1" dirty="0">
                <a:solidFill>
                  <a:schemeClr val="bg2">
                    <a:lumMod val="60000"/>
                    <a:lumOff val="40000"/>
                  </a:schemeClr>
                </a:solidFill>
              </a:rPr>
              <a:t>Previous Simulation</a:t>
            </a:r>
          </a:p>
        </p:txBody>
      </p:sp>
      <p:sp>
        <p:nvSpPr>
          <p:cNvPr id="3" name="Content Placeholder 2">
            <a:extLst>
              <a:ext uri="{FF2B5EF4-FFF2-40B4-BE49-F238E27FC236}">
                <a16:creationId xmlns:a16="http://schemas.microsoft.com/office/drawing/2014/main" id="{74384EFC-CDDF-AF90-A326-2A3E734EF773}"/>
              </a:ext>
            </a:extLst>
          </p:cNvPr>
          <p:cNvSpPr>
            <a:spLocks noGrp="1"/>
          </p:cNvSpPr>
          <p:nvPr>
            <p:ph idx="1"/>
          </p:nvPr>
        </p:nvSpPr>
        <p:spPr/>
        <p:txBody>
          <a:bodyPr/>
          <a:lstStyle/>
          <a:p>
            <a:endParaRPr lang="en-IN" dirty="0"/>
          </a:p>
          <a:p>
            <a:endParaRPr lang="en-IN" dirty="0"/>
          </a:p>
        </p:txBody>
      </p:sp>
      <p:sp>
        <p:nvSpPr>
          <p:cNvPr id="10" name="Rectangle 7">
            <a:extLst>
              <a:ext uri="{FF2B5EF4-FFF2-40B4-BE49-F238E27FC236}">
                <a16:creationId xmlns:a16="http://schemas.microsoft.com/office/drawing/2014/main" id="{F078741F-2A1A-0A12-1CFD-17D4A206E62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2" name="Picture 11">
            <a:extLst>
              <a:ext uri="{FF2B5EF4-FFF2-40B4-BE49-F238E27FC236}">
                <a16:creationId xmlns:a16="http://schemas.microsoft.com/office/drawing/2014/main" id="{8035BAB4-90AB-1431-763F-9E68BE45B979}"/>
              </a:ext>
            </a:extLst>
          </p:cNvPr>
          <p:cNvPicPr>
            <a:picLocks noChangeAspect="1"/>
          </p:cNvPicPr>
          <p:nvPr/>
        </p:nvPicPr>
        <p:blipFill>
          <a:blip r:embed="rId2"/>
          <a:srcRect t="13333" r="44930"/>
          <a:stretch/>
        </p:blipFill>
        <p:spPr>
          <a:xfrm>
            <a:off x="4084734" y="1609729"/>
            <a:ext cx="3128415" cy="2362741"/>
          </a:xfrm>
          <a:prstGeom prst="rect">
            <a:avLst/>
          </a:prstGeom>
        </p:spPr>
      </p:pic>
      <p:pic>
        <p:nvPicPr>
          <p:cNvPr id="14" name="Picture 13">
            <a:extLst>
              <a:ext uri="{FF2B5EF4-FFF2-40B4-BE49-F238E27FC236}">
                <a16:creationId xmlns:a16="http://schemas.microsoft.com/office/drawing/2014/main" id="{1DC0FC5B-F6B6-226A-33D8-3E4B99B91851}"/>
              </a:ext>
            </a:extLst>
          </p:cNvPr>
          <p:cNvPicPr>
            <a:picLocks noChangeAspect="1"/>
          </p:cNvPicPr>
          <p:nvPr/>
        </p:nvPicPr>
        <p:blipFill>
          <a:blip r:embed="rId3"/>
          <a:srcRect l="-454" t="-1008" r="39522" b="1008"/>
          <a:stretch/>
        </p:blipFill>
        <p:spPr>
          <a:xfrm>
            <a:off x="685864" y="1758246"/>
            <a:ext cx="2981422" cy="2214225"/>
          </a:xfrm>
          <a:prstGeom prst="rect">
            <a:avLst/>
          </a:prstGeom>
        </p:spPr>
      </p:pic>
      <p:pic>
        <p:nvPicPr>
          <p:cNvPr id="16" name="Picture 15">
            <a:extLst>
              <a:ext uri="{FF2B5EF4-FFF2-40B4-BE49-F238E27FC236}">
                <a16:creationId xmlns:a16="http://schemas.microsoft.com/office/drawing/2014/main" id="{DF14259C-16EB-2396-1BC3-F219587734EA}"/>
              </a:ext>
            </a:extLst>
          </p:cNvPr>
          <p:cNvPicPr>
            <a:picLocks noChangeAspect="1"/>
          </p:cNvPicPr>
          <p:nvPr/>
        </p:nvPicPr>
        <p:blipFill>
          <a:blip r:embed="rId4"/>
          <a:srcRect r="32574"/>
          <a:stretch/>
        </p:blipFill>
        <p:spPr>
          <a:xfrm>
            <a:off x="5835924" y="4324442"/>
            <a:ext cx="3544050" cy="2082645"/>
          </a:xfrm>
          <a:prstGeom prst="rect">
            <a:avLst/>
          </a:prstGeom>
        </p:spPr>
      </p:pic>
      <p:pic>
        <p:nvPicPr>
          <p:cNvPr id="18" name="Picture 17">
            <a:extLst>
              <a:ext uri="{FF2B5EF4-FFF2-40B4-BE49-F238E27FC236}">
                <a16:creationId xmlns:a16="http://schemas.microsoft.com/office/drawing/2014/main" id="{50322A1C-91C0-F628-E216-9AFC9F2C1C6D}"/>
              </a:ext>
            </a:extLst>
          </p:cNvPr>
          <p:cNvPicPr>
            <a:picLocks noChangeAspect="1"/>
          </p:cNvPicPr>
          <p:nvPr/>
        </p:nvPicPr>
        <p:blipFill>
          <a:blip r:embed="rId5"/>
          <a:srcRect r="23658"/>
          <a:stretch/>
        </p:blipFill>
        <p:spPr>
          <a:xfrm>
            <a:off x="1745281" y="4324442"/>
            <a:ext cx="3544051" cy="2024406"/>
          </a:xfrm>
          <a:prstGeom prst="rect">
            <a:avLst/>
          </a:prstGeom>
        </p:spPr>
      </p:pic>
      <p:pic>
        <p:nvPicPr>
          <p:cNvPr id="20" name="Picture 19">
            <a:extLst>
              <a:ext uri="{FF2B5EF4-FFF2-40B4-BE49-F238E27FC236}">
                <a16:creationId xmlns:a16="http://schemas.microsoft.com/office/drawing/2014/main" id="{24CB0018-3FC6-C68B-0BFA-ED1C71F98E73}"/>
              </a:ext>
            </a:extLst>
          </p:cNvPr>
          <p:cNvPicPr>
            <a:picLocks noChangeAspect="1"/>
          </p:cNvPicPr>
          <p:nvPr/>
        </p:nvPicPr>
        <p:blipFill>
          <a:blip r:embed="rId6"/>
          <a:stretch>
            <a:fillRect/>
          </a:stretch>
        </p:blipFill>
        <p:spPr>
          <a:xfrm>
            <a:off x="7649497" y="1710293"/>
            <a:ext cx="4066294" cy="2262177"/>
          </a:xfrm>
          <a:prstGeom prst="rect">
            <a:avLst/>
          </a:prstGeom>
        </p:spPr>
      </p:pic>
      <p:sp>
        <p:nvSpPr>
          <p:cNvPr id="4" name="TextBox 3">
            <a:extLst>
              <a:ext uri="{FF2B5EF4-FFF2-40B4-BE49-F238E27FC236}">
                <a16:creationId xmlns:a16="http://schemas.microsoft.com/office/drawing/2014/main" id="{7FA9AB87-3D77-4E03-C81B-7F70CA1BA1E6}"/>
              </a:ext>
            </a:extLst>
          </p:cNvPr>
          <p:cNvSpPr txBox="1"/>
          <p:nvPr/>
        </p:nvSpPr>
        <p:spPr>
          <a:xfrm>
            <a:off x="95504" y="953227"/>
            <a:ext cx="9987413" cy="646331"/>
          </a:xfrm>
          <a:prstGeom prst="rect">
            <a:avLst/>
          </a:prstGeom>
          <a:noFill/>
        </p:spPr>
        <p:txBody>
          <a:bodyPr wrap="square" rtlCol="0">
            <a:spAutoFit/>
          </a:bodyPr>
          <a:lstStyle/>
          <a:p>
            <a:r>
              <a:rPr lang="en-IN" dirty="0"/>
              <a:t>Earlier we implemented it on </a:t>
            </a:r>
            <a:r>
              <a:rPr lang="en-IN" dirty="0" err="1"/>
              <a:t>sjtu</a:t>
            </a:r>
            <a:r>
              <a:rPr lang="en-IN" dirty="0"/>
              <a:t>-drone but due to unavailability of </a:t>
            </a:r>
            <a:r>
              <a:rPr lang="en-IN" dirty="0" err="1"/>
              <a:t>sjtu</a:t>
            </a:r>
            <a:r>
              <a:rPr lang="en-IN" dirty="0"/>
              <a:t>-drone we were unable to check it and thus we switched to the </a:t>
            </a:r>
            <a:r>
              <a:rPr lang="en-IN" dirty="0" err="1"/>
              <a:t>tello</a:t>
            </a:r>
            <a:r>
              <a:rPr lang="en-IN"/>
              <a:t> drone.</a:t>
            </a:r>
            <a:endParaRPr lang="en-IN" dirty="0"/>
          </a:p>
        </p:txBody>
      </p:sp>
    </p:spTree>
    <p:extLst>
      <p:ext uri="{BB962C8B-B14F-4D97-AF65-F5344CB8AC3E}">
        <p14:creationId xmlns:p14="http://schemas.microsoft.com/office/powerpoint/2010/main" val="354503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6CF95-7834-9BF6-DEC7-4CCE189499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88C67F-0480-DE62-F206-3E041AFED236}"/>
              </a:ext>
            </a:extLst>
          </p:cNvPr>
          <p:cNvSpPr>
            <a:spLocks noGrp="1"/>
          </p:cNvSpPr>
          <p:nvPr>
            <p:ph idx="1"/>
          </p:nvPr>
        </p:nvSpPr>
        <p:spPr>
          <a:xfrm>
            <a:off x="1445894" y="38007259"/>
            <a:ext cx="9069705" cy="54764656"/>
          </a:xfrm>
        </p:spPr>
        <p:txBody>
          <a:bodyPr/>
          <a:lstStyle/>
          <a:p>
            <a:pPr marL="0" indent="0">
              <a:buNone/>
            </a:pPr>
            <a:endParaRPr lang="en-IN" dirty="0"/>
          </a:p>
        </p:txBody>
      </p:sp>
      <p:sp>
        <p:nvSpPr>
          <p:cNvPr id="5" name="Rectangle 2">
            <a:extLst>
              <a:ext uri="{FF2B5EF4-FFF2-40B4-BE49-F238E27FC236}">
                <a16:creationId xmlns:a16="http://schemas.microsoft.com/office/drawing/2014/main" id="{2D716BC7-E822-66B7-4336-B22323049E1A}"/>
              </a:ext>
            </a:extLst>
          </p:cNvPr>
          <p:cNvSpPr>
            <a:spLocks noChangeArrowheads="1"/>
          </p:cNvSpPr>
          <p:nvPr/>
        </p:nvSpPr>
        <p:spPr bwMode="auto">
          <a:xfrm>
            <a:off x="838200" y="-453462"/>
            <a:ext cx="10515600" cy="19979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1B79942B-7816-9A62-02FB-B56E3A972FE1}"/>
              </a:ext>
            </a:extLst>
          </p:cNvPr>
          <p:cNvSpPr>
            <a:spLocks noChangeArrowheads="1"/>
          </p:cNvSpPr>
          <p:nvPr/>
        </p:nvSpPr>
        <p:spPr bwMode="auto">
          <a:xfrm>
            <a:off x="186813" y="394694"/>
            <a:ext cx="12103509"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3600" b="1" dirty="0">
                <a:solidFill>
                  <a:srgbClr val="00B0F0"/>
                </a:solidFill>
              </a:rPr>
              <a:t>Tools</a:t>
            </a:r>
          </a:p>
          <a:p>
            <a:pPr>
              <a:buFont typeface="Arial" panose="020B0604020202020204" pitchFamily="34" charset="0"/>
              <a:buChar char="•"/>
            </a:pPr>
            <a:r>
              <a:rPr lang="en-US" sz="2400" b="1" dirty="0">
                <a:solidFill>
                  <a:schemeClr val="bg2">
                    <a:lumMod val="60000"/>
                    <a:lumOff val="40000"/>
                  </a:schemeClr>
                </a:solidFill>
              </a:rPr>
              <a:t>Hardware: DJI Tello Drone, Camera</a:t>
            </a:r>
            <a:br>
              <a:rPr lang="en-US" sz="2400" dirty="0"/>
            </a:br>
            <a:r>
              <a:rPr lang="en-US" sz="2400" dirty="0"/>
              <a:t>The project uses a DJI Tello drone equipped with a downward-facing camera(we need to make changes since it doesn’t have an inbuilt downward facing camera. The drone is compact, programmable, and suitable for indoor testing, making it ideal for prototyping GPS-independent solutions.</a:t>
            </a:r>
          </a:p>
          <a:p>
            <a:pPr>
              <a:buFont typeface="Arial" panose="020B0604020202020204" pitchFamily="34" charset="0"/>
              <a:buChar char="•"/>
            </a:pPr>
            <a:r>
              <a:rPr lang="en-US" sz="2400" b="1" dirty="0">
                <a:solidFill>
                  <a:schemeClr val="bg2">
                    <a:lumMod val="60000"/>
                    <a:lumOff val="40000"/>
                  </a:schemeClr>
                </a:solidFill>
              </a:rPr>
              <a:t>Language: Python</a:t>
            </a:r>
          </a:p>
          <a:p>
            <a:pPr>
              <a:buFont typeface="Arial" panose="020B0604020202020204" pitchFamily="34" charset="0"/>
              <a:buChar char="•"/>
            </a:pPr>
            <a:r>
              <a:rPr lang="en-US" sz="2400" b="1" dirty="0">
                <a:solidFill>
                  <a:schemeClr val="bg2">
                    <a:lumMod val="60000"/>
                    <a:lumOff val="40000"/>
                  </a:schemeClr>
                </a:solidFill>
              </a:rPr>
              <a:t>Libraries</a:t>
            </a:r>
            <a:r>
              <a:rPr lang="en-US" sz="2400" b="1" dirty="0"/>
              <a:t>:</a:t>
            </a:r>
            <a:endParaRPr lang="en-US" sz="2400" dirty="0"/>
          </a:p>
          <a:p>
            <a:pPr marL="742950" lvl="1" indent="-285750">
              <a:buFont typeface="Arial" panose="020B0604020202020204" pitchFamily="34" charset="0"/>
              <a:buChar char="•"/>
            </a:pPr>
            <a:r>
              <a:rPr lang="en-US" sz="2400" b="1" dirty="0">
                <a:solidFill>
                  <a:schemeClr val="bg2">
                    <a:lumMod val="60000"/>
                    <a:lumOff val="40000"/>
                  </a:schemeClr>
                </a:solidFill>
              </a:rPr>
              <a:t>OpenCV</a:t>
            </a:r>
            <a:r>
              <a:rPr lang="en-US" sz="2400" dirty="0"/>
              <a:t> – For real-time image processing tasks such as color filtering, contour detection, and object tracking.</a:t>
            </a:r>
          </a:p>
          <a:p>
            <a:pPr marL="742950" lvl="1" indent="-285750">
              <a:buFont typeface="Arial" panose="020B0604020202020204" pitchFamily="34" charset="0"/>
              <a:buChar char="•"/>
            </a:pPr>
            <a:r>
              <a:rPr lang="en-US" sz="2400" b="1" dirty="0" err="1">
                <a:solidFill>
                  <a:schemeClr val="bg2">
                    <a:lumMod val="60000"/>
                    <a:lumOff val="40000"/>
                  </a:schemeClr>
                </a:solidFill>
              </a:rPr>
              <a:t>djitellopy</a:t>
            </a:r>
            <a:r>
              <a:rPr lang="en-US" sz="2400" dirty="0"/>
              <a:t> – A Python wrapper to interface with the DJI Tello drone, providing commands for flight control and accessing the video stream.</a:t>
            </a:r>
          </a:p>
          <a:p>
            <a:pPr marL="742950" lvl="1" indent="-285750">
              <a:buFont typeface="Arial" panose="020B0604020202020204" pitchFamily="34" charset="0"/>
              <a:buChar char="•"/>
            </a:pPr>
            <a:r>
              <a:rPr lang="en-US" sz="2400" b="1" dirty="0">
                <a:solidFill>
                  <a:schemeClr val="bg2">
                    <a:lumMod val="60000"/>
                    <a:lumOff val="40000"/>
                  </a:schemeClr>
                </a:solidFill>
              </a:rPr>
              <a:t>NumPy</a:t>
            </a:r>
            <a:r>
              <a:rPr lang="en-US" sz="2400" dirty="0"/>
              <a:t> – Used for efficient numerical operations and handling arrays derived from image frames.</a:t>
            </a:r>
          </a:p>
          <a:p>
            <a:pPr>
              <a:buFont typeface="Arial" panose="020B0604020202020204" pitchFamily="34" charset="0"/>
              <a:buChar char="•"/>
            </a:pPr>
            <a:r>
              <a:rPr lang="en-US" sz="2400" b="1" dirty="0">
                <a:solidFill>
                  <a:schemeClr val="bg2">
                    <a:lumMod val="60000"/>
                    <a:lumOff val="40000"/>
                  </a:schemeClr>
                </a:solidFill>
              </a:rPr>
              <a:t>Platform: Local System with Real-Time Video Feed</a:t>
            </a:r>
            <a:br>
              <a:rPr lang="en-US" sz="2400" dirty="0"/>
            </a:br>
            <a:endParaRPr lang="en-US" sz="2400" dirty="0"/>
          </a:p>
        </p:txBody>
      </p:sp>
    </p:spTree>
    <p:extLst>
      <p:ext uri="{BB962C8B-B14F-4D97-AF65-F5344CB8AC3E}">
        <p14:creationId xmlns:p14="http://schemas.microsoft.com/office/powerpoint/2010/main" val="294886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6E51D3-04C8-6166-A179-B02214EEBF3D}"/>
              </a:ext>
            </a:extLst>
          </p:cNvPr>
          <p:cNvSpPr>
            <a:spLocks noGrp="1"/>
          </p:cNvSpPr>
          <p:nvPr>
            <p:ph idx="1"/>
          </p:nvPr>
        </p:nvSpPr>
        <p:spPr>
          <a:xfrm>
            <a:off x="331152" y="173318"/>
            <a:ext cx="11769408" cy="6603402"/>
          </a:xfrm>
        </p:spPr>
        <p:txBody>
          <a:bodyPr>
            <a:noAutofit/>
          </a:bodyPr>
          <a:lstStyle/>
          <a:p>
            <a:pPr>
              <a:buNone/>
            </a:pPr>
            <a:r>
              <a:rPr lang="en-US" sz="2800" b="1" dirty="0">
                <a:solidFill>
                  <a:srgbClr val="00B0F0"/>
                </a:solidFill>
              </a:rPr>
              <a:t>Limitations</a:t>
            </a:r>
          </a:p>
          <a:p>
            <a:pPr>
              <a:buFont typeface="Arial" panose="020B0604020202020204" pitchFamily="34" charset="0"/>
              <a:buChar char="•"/>
            </a:pPr>
            <a:r>
              <a:rPr lang="en-US" sz="1800" b="1" dirty="0">
                <a:solidFill>
                  <a:schemeClr val="bg2">
                    <a:lumMod val="60000"/>
                    <a:lumOff val="40000"/>
                  </a:schemeClr>
                </a:solidFill>
              </a:rPr>
              <a:t>Single Color Detection</a:t>
            </a:r>
            <a:br>
              <a:rPr lang="en-US" sz="1800" dirty="0"/>
            </a:br>
            <a:r>
              <a:rPr lang="en-US" sz="1800" dirty="0"/>
              <a:t>The system is currently configured to detect only a predefined, single-colored marker (e.g., blue). It does not adapt to multi-colored or patterned markers.</a:t>
            </a:r>
          </a:p>
          <a:p>
            <a:pPr>
              <a:buFont typeface="Arial" panose="020B0604020202020204" pitchFamily="34" charset="0"/>
              <a:buChar char="•"/>
            </a:pPr>
            <a:r>
              <a:rPr lang="en-US" sz="1800" b="1" dirty="0">
                <a:solidFill>
                  <a:schemeClr val="bg2">
                    <a:lumMod val="60000"/>
                    <a:lumOff val="40000"/>
                  </a:schemeClr>
                </a:solidFill>
              </a:rPr>
              <a:t>Marker Visibility Required</a:t>
            </a:r>
            <a:br>
              <a:rPr lang="en-US" sz="1800" dirty="0"/>
            </a:br>
            <a:r>
              <a:rPr lang="en-US" sz="1800" dirty="0"/>
              <a:t>The landing marker must remain fully visible and unobstructed. Partial occlusion or obstacles covering the marker can lead to failure in detection.</a:t>
            </a:r>
          </a:p>
          <a:p>
            <a:pPr>
              <a:buFont typeface="Arial" panose="020B0604020202020204" pitchFamily="34" charset="0"/>
              <a:buChar char="•"/>
            </a:pPr>
            <a:r>
              <a:rPr lang="en-US" sz="1800" b="1" dirty="0">
                <a:solidFill>
                  <a:schemeClr val="bg2">
                    <a:lumMod val="60000"/>
                    <a:lumOff val="40000"/>
                  </a:schemeClr>
                </a:solidFill>
              </a:rPr>
              <a:t>No Obstacle Avoidance</a:t>
            </a:r>
            <a:br>
              <a:rPr lang="en-US" sz="1800" dirty="0"/>
            </a:br>
            <a:r>
              <a:rPr lang="en-US" sz="1800" dirty="0"/>
              <a:t>The drone lacks any active obstacle detection or avoidance mechanism. It will not recognize or react to objects in its path during flight or descent.</a:t>
            </a:r>
          </a:p>
          <a:p>
            <a:pPr>
              <a:buFont typeface="Arial" panose="020B0604020202020204" pitchFamily="34" charset="0"/>
              <a:buChar char="•"/>
            </a:pPr>
            <a:r>
              <a:rPr lang="en-US" sz="1800" b="1" dirty="0">
                <a:solidFill>
                  <a:schemeClr val="bg2">
                    <a:lumMod val="60000"/>
                    <a:lumOff val="40000"/>
                  </a:schemeClr>
                </a:solidFill>
              </a:rPr>
              <a:t>Lighting Sensitivity</a:t>
            </a:r>
            <a:br>
              <a:rPr lang="en-US" sz="1800" dirty="0"/>
            </a:br>
            <a:r>
              <a:rPr lang="en-US" sz="1800" dirty="0"/>
              <a:t>Detection performance may significantly degrade in low-light or overexposed conditions, as color-based image processing heavily relies on consistent lighting.</a:t>
            </a:r>
          </a:p>
          <a:p>
            <a:pPr>
              <a:buFont typeface="Arial" panose="020B0604020202020204" pitchFamily="34" charset="0"/>
              <a:buChar char="•"/>
            </a:pPr>
            <a:r>
              <a:rPr lang="en-US" sz="1800" b="1" dirty="0">
                <a:solidFill>
                  <a:schemeClr val="bg2">
                    <a:lumMod val="60000"/>
                    <a:lumOff val="40000"/>
                  </a:schemeClr>
                </a:solidFill>
              </a:rPr>
              <a:t>Basic Spiral Search</a:t>
            </a:r>
            <a:br>
              <a:rPr lang="en-US" sz="1800" dirty="0"/>
            </a:br>
            <a:r>
              <a:rPr lang="en-US" sz="1800" dirty="0"/>
              <a:t>The spiral search algorithm is time-constrained and designed for relatively simple terrain. It is not optimized for highly irregular or dynamic environments where adaptive exploration strategies are needed.</a:t>
            </a:r>
          </a:p>
          <a:p>
            <a:pPr>
              <a:buFont typeface="Arial" panose="020B0604020202020204" pitchFamily="34" charset="0"/>
              <a:buChar char="•"/>
            </a:pPr>
            <a:r>
              <a:rPr lang="en-US" sz="1800" b="1" dirty="0">
                <a:solidFill>
                  <a:schemeClr val="bg2">
                    <a:lumMod val="60000"/>
                    <a:lumOff val="40000"/>
                  </a:schemeClr>
                </a:solidFill>
              </a:rPr>
              <a:t>No Angle Compensation</a:t>
            </a:r>
            <a:br>
              <a:rPr lang="en-US" sz="1800" dirty="0"/>
            </a:br>
            <a:r>
              <a:rPr lang="en-US" sz="1800" dirty="0"/>
              <a:t>The current system assumes a mostly vertical camera view. It does not yet account for camera tilt or angular distortions, which can affect the accuracy of marker localization if the drone is not level.</a:t>
            </a:r>
          </a:p>
          <a:p>
            <a:endParaRPr lang="en-IN" sz="1800" dirty="0"/>
          </a:p>
        </p:txBody>
      </p:sp>
    </p:spTree>
    <p:extLst>
      <p:ext uri="{BB962C8B-B14F-4D97-AF65-F5344CB8AC3E}">
        <p14:creationId xmlns:p14="http://schemas.microsoft.com/office/powerpoint/2010/main" val="175918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23A3-B833-F9A2-F3CA-64CD4589B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1638B-9A47-1D38-1AC5-B75A21279342}"/>
              </a:ext>
            </a:extLst>
          </p:cNvPr>
          <p:cNvSpPr>
            <a:spLocks noGrp="1"/>
          </p:cNvSpPr>
          <p:nvPr>
            <p:ph type="title"/>
          </p:nvPr>
        </p:nvSpPr>
        <p:spPr>
          <a:xfrm>
            <a:off x="0" y="31410"/>
            <a:ext cx="10515600" cy="1325563"/>
          </a:xfrm>
        </p:spPr>
        <p:txBody>
          <a:bodyPr/>
          <a:lstStyle/>
          <a:p>
            <a:r>
              <a:rPr lang="en-IN" b="1" dirty="0">
                <a:solidFill>
                  <a:schemeClr val="bg2">
                    <a:lumMod val="60000"/>
                    <a:lumOff val="40000"/>
                  </a:schemeClr>
                </a:solidFill>
              </a:rPr>
              <a:t>Demonstration</a:t>
            </a:r>
          </a:p>
        </p:txBody>
      </p:sp>
      <p:sp>
        <p:nvSpPr>
          <p:cNvPr id="4" name="Rectangle 1">
            <a:extLst>
              <a:ext uri="{FF2B5EF4-FFF2-40B4-BE49-F238E27FC236}">
                <a16:creationId xmlns:a16="http://schemas.microsoft.com/office/drawing/2014/main" id="{4E72CCC7-3F75-71E5-C463-214C7A3A493E}"/>
              </a:ext>
            </a:extLst>
          </p:cNvPr>
          <p:cNvSpPr>
            <a:spLocks noGrp="1" noChangeArrowheads="1"/>
          </p:cNvSpPr>
          <p:nvPr>
            <p:ph idx="1"/>
          </p:nvPr>
        </p:nvSpPr>
        <p:spPr bwMode="auto">
          <a:xfrm>
            <a:off x="261047" y="926554"/>
            <a:ext cx="8086540" cy="634019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1. Drone placed at a small distance from the Marker in a clear surrounding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https://drive.google.com/file/d/1d5VNQ4AXtlCkLbcsV3M2A_9sMyjo9RLF/view?usp=drive_link</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2. Drone placed at a large distance from the Marker in a clear surrounding :- </a:t>
            </a: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https://drive.google.com/file/d/1MsQxmPamEzLUTUpf8aYCyQy7M4LTFkyZ/view?usp=drive_link</a:t>
            </a: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https://drive.google.com/file/d/1ua-TeADF6WbbHnBbU23NabSfaDr-NxlO/view?usp=drive_link</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3. Marker placed at a random place in a room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https://drive.google.com/file/d/11duUHr3Ri1BNLfCvV2JJ_RMQ8piQWrOt/view?usp=drive_link</a:t>
            </a: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hlinkClick r:id="rId6">
                  <a:extLst>
                    <a:ext uri="{A12FA001-AC4F-418D-AE19-62706E023703}">
                      <ahyp:hlinkClr xmlns:ahyp="http://schemas.microsoft.com/office/drawing/2018/hyperlinkcolor" val="tx"/>
                    </a:ext>
                  </a:extLst>
                </a:hlinkClick>
              </a:rPr>
              <a:t>https://drive.google.com/file/d/1V4LByd_AjmcDa0cdlYgwQF3GTrD1ahAa/view?usp=drive_link</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4. Smaller marker placed at a random place in room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https://drive.google.com/file/d/1yH69txxR3IlLce62chg95ZQFtQqELzKT/view?usp=drive_link</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5. Drone placed outside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https://drive.google.com/file/d/1eICmuyRogptbB_iLpfOzMf5IyPNLoxrm/view?usp=drive_link</a:t>
            </a:r>
            <a:endParaRPr lang="en-US" altLang="en-US" sz="14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https://drive.google.com/file/d/1_aR2iU2Cp0JV-stDW7xQBctnXXEcu6Ug/view?usp=drive_link</a:t>
            </a: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https://drive.google.com/file/d/1Gtta13vwVH2capfO61m5lXyAPEBS1xJT/view?usp=drive_link</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t>6. Using different marker as the same time</a:t>
            </a:r>
            <a:r>
              <a:rPr lang="en-US" altLang="en-US" sz="1400" dirty="0">
                <a:cs typeface="Arial" panose="020B060402020202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cs typeface="Arial" panose="020B0604020202020204" pitchFamily="34" charset="0"/>
                <a:hlinkClick r:id="rId11">
                  <a:extLst>
                    <a:ext uri="{A12FA001-AC4F-418D-AE19-62706E023703}">
                      <ahyp:hlinkClr xmlns:ahyp="http://schemas.microsoft.com/office/drawing/2018/hyperlinkcolor" val="tx"/>
                    </a:ext>
                  </a:extLst>
                </a:hlinkClick>
              </a:rPr>
              <a:t>https://drive.google.com/file/d/1LqrqsAHC5vj2yeL44rnFE6wAQwItA166/view?usp=drive_link</a:t>
            </a:r>
            <a:endParaRPr lang="en-US" altLang="en-US" sz="14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cs typeface="Arial" panose="020B0604020202020204" pitchFamily="34" charset="0"/>
              </a:rPr>
              <a:t>Drive Link:-</a:t>
            </a:r>
            <a:endParaRPr lang="en-US" altLang="en-US" sz="1400" dirty="0">
              <a:solidFill>
                <a:srgbClr val="EC76B5"/>
              </a:solidFill>
              <a:cs typeface="Arial" panose="020B0604020202020204" pitchFamily="34" charset="0"/>
              <a:hlinkClick r:id="rId12">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https://drive.google.com/drive/folders/1rKlSrs1aT5kpTJHOXoW-QnA5ep1nt-Zh?usp=sharing</a:t>
            </a: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effectLst/>
                <a:latin typeface="Arial" panose="020B0604020202020204" pitchFamily="34" charset="0"/>
                <a:cs typeface="Arial" panose="020B0604020202020204" pitchFamily="34" charset="0"/>
              </a:rPr>
            </a:br>
            <a:endParaRPr kumimoji="0" lang="en-US" altLang="en-US" sz="1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effectLst/>
                <a:latin typeface="Arial" panose="020B0604020202020204" pitchFamily="34" charset="0"/>
              </a:rPr>
            </a:b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374674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255</TotalTime>
  <Words>969</Words>
  <Application>Microsoft Office PowerPoint</Application>
  <PresentationFormat>Widescreen</PresentationFormat>
  <Paragraphs>84</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vt:lpstr>
      <vt:lpstr>PowerPoint Presentation</vt:lpstr>
      <vt:lpstr>PowerPoint Presentation</vt:lpstr>
      <vt:lpstr>PowerPoint Presentation</vt:lpstr>
      <vt:lpstr>PowerPoint Presentation</vt:lpstr>
      <vt:lpstr>PowerPoint Presentation</vt:lpstr>
      <vt:lpstr>Previous Simulation</vt:lpstr>
      <vt:lpstr>PowerPoint Presentation</vt:lpstr>
      <vt:lpstr>PowerPoint Presentation</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SWADHA SWAROOP</dc:creator>
  <cp:lastModifiedBy>SWADHA SWAROOP</cp:lastModifiedBy>
  <cp:revision>8</cp:revision>
  <dcterms:created xsi:type="dcterms:W3CDTF">2025-05-09T15:15:14Z</dcterms:created>
  <dcterms:modified xsi:type="dcterms:W3CDTF">2025-05-09T20:03:42Z</dcterms:modified>
</cp:coreProperties>
</file>